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0" r:id="rId3"/>
    <p:sldId id="287" r:id="rId4"/>
    <p:sldId id="288" r:id="rId5"/>
    <p:sldId id="290" r:id="rId6"/>
    <p:sldId id="289" r:id="rId7"/>
    <p:sldId id="285" r:id="rId8"/>
    <p:sldId id="294" r:id="rId9"/>
    <p:sldId id="295" r:id="rId10"/>
    <p:sldId id="257" r:id="rId11"/>
    <p:sldId id="258" r:id="rId12"/>
    <p:sldId id="259" r:id="rId13"/>
    <p:sldId id="292" r:id="rId14"/>
    <p:sldId id="278" r:id="rId15"/>
    <p:sldId id="293" r:id="rId16"/>
    <p:sldId id="277" r:id="rId17"/>
    <p:sldId id="276" r:id="rId18"/>
    <p:sldId id="281" r:id="rId19"/>
    <p:sldId id="283" r:id="rId20"/>
    <p:sldId id="301" r:id="rId21"/>
    <p:sldId id="299" r:id="rId22"/>
    <p:sldId id="300" r:id="rId23"/>
    <p:sldId id="296" r:id="rId24"/>
    <p:sldId id="297" r:id="rId25"/>
    <p:sldId id="298" r:id="rId26"/>
    <p:sldId id="302" r:id="rId27"/>
    <p:sldId id="303" r:id="rId28"/>
    <p:sldId id="304" r:id="rId29"/>
    <p:sldId id="305" r:id="rId30"/>
    <p:sldId id="306" r:id="rId31"/>
    <p:sldId id="307" r:id="rId32"/>
    <p:sldId id="308" r:id="rId33"/>
    <p:sldId id="309" r:id="rId34"/>
    <p:sldId id="266" r:id="rId35"/>
    <p:sldId id="286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F913"/>
    <a:srgbClr val="FF1515"/>
    <a:srgbClr val="CA150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44;&#1080;&#1089;&#1089;&#1077;&#1088;&#1090;&#1072;&#1094;&#1080;&#1103;\&#1053;&#1072;&#1088;&#1082;&#1086;&#1089;&#1080;&#1090;&#1091;&#1072;&#1094;&#1080;&#1103;\&#1056;&#1080;&#1089;&#1091;&#1085;&#1082;&#1080;%20&#1085;&#1072;&#1088;&#1082;&#1086;&#1089;&#1080;&#1090;&#1091;&#1072;&#1094;&#1080;&#1103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44;&#1080;&#1089;&#1089;&#1077;&#1088;&#1090;&#1072;&#1094;&#1080;&#1103;\&#1053;&#1072;&#1088;&#1082;&#1086;&#1089;&#1080;&#1090;&#1091;&#1072;&#1094;&#1080;&#1103;\&#1056;&#1080;&#1089;&#1091;&#1085;&#1082;&#1080;%20&#1085;&#1072;&#1088;&#1082;&#1086;&#1089;&#1080;&#1090;&#1091;&#1072;&#1094;&#1080;&#1103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44;&#1080;&#1089;&#1089;&#1077;&#1088;&#1090;&#1072;&#1094;&#1080;&#1103;\&#1053;&#1072;&#1088;&#1082;&#1086;&#1089;&#1080;&#1090;&#1091;&#1072;&#1094;&#1080;&#1103;\&#1056;&#1080;&#1089;&#1091;&#1085;&#1082;&#1080;%20&#1085;&#1072;&#1088;&#1082;&#1086;&#1089;&#1080;&#1090;&#1091;&#1072;&#1094;&#1080;&#1103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44;&#1080;&#1089;&#1089;&#1077;&#1088;&#1090;&#1072;&#1094;&#1080;&#1103;\&#1053;&#1072;&#1088;&#1082;&#1086;&#1089;&#1080;&#1090;&#1091;&#1072;&#1094;&#1080;&#1103;\&#1056;&#1080;&#1089;&#1091;&#1085;&#1082;&#1080;%20&#1085;&#1072;&#1088;&#1082;&#1086;&#1089;&#1080;&#1090;&#1091;&#1072;&#1094;&#1080;&#1103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Лист1!$A$2</c:f>
              <c:strCache>
                <c:ptCount val="1"/>
                <c:pt idx="0">
                  <c:v>Всего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Лист1!$B$1:$I$1</c:f>
              <c:strCache>
                <c:ptCount val="8"/>
                <c:pt idx="0">
                  <c:v>2001 г</c:v>
                </c:pt>
                <c:pt idx="1">
                  <c:v>2002 г</c:v>
                </c:pt>
                <c:pt idx="2">
                  <c:v>2003 г</c:v>
                </c:pt>
                <c:pt idx="3">
                  <c:v>2004 г</c:v>
                </c:pt>
                <c:pt idx="4">
                  <c:v>2005 г</c:v>
                </c:pt>
                <c:pt idx="5">
                  <c:v>2006 г</c:v>
                </c:pt>
                <c:pt idx="6">
                  <c:v>2007 г</c:v>
                </c:pt>
                <c:pt idx="7">
                  <c:v>2008 г</c:v>
                </c:pt>
              </c:strCache>
            </c:strRef>
          </c:cat>
          <c:val>
            <c:numRef>
              <c:f>Лист1!$B$2:$I$2</c:f>
              <c:numCache>
                <c:formatCode>General</c:formatCode>
                <c:ptCount val="8"/>
                <c:pt idx="0">
                  <c:v>1335</c:v>
                </c:pt>
                <c:pt idx="1">
                  <c:v>1354</c:v>
                </c:pt>
                <c:pt idx="2">
                  <c:v>1400</c:v>
                </c:pt>
                <c:pt idx="3">
                  <c:v>1543</c:v>
                </c:pt>
                <c:pt idx="4">
                  <c:v>1528</c:v>
                </c:pt>
                <c:pt idx="5">
                  <c:v>1622</c:v>
                </c:pt>
                <c:pt idx="6">
                  <c:v>1279</c:v>
                </c:pt>
                <c:pt idx="7">
                  <c:v>1115</c:v>
                </c:pt>
              </c:numCache>
            </c:numRef>
          </c:val>
        </c:ser>
        <c:axId val="36468992"/>
        <c:axId val="36601856"/>
      </c:barChart>
      <c:catAx>
        <c:axId val="36468992"/>
        <c:scaling>
          <c:orientation val="minMax"/>
        </c:scaling>
        <c:axPos val="b"/>
        <c:tickLblPos val="nextTo"/>
        <c:crossAx val="36601856"/>
        <c:crosses val="autoZero"/>
        <c:auto val="1"/>
        <c:lblAlgn val="ctr"/>
        <c:lblOffset val="100"/>
      </c:catAx>
      <c:valAx>
        <c:axId val="36601856"/>
        <c:scaling>
          <c:orientation val="minMax"/>
        </c:scaling>
        <c:axPos val="l"/>
        <c:majorGridlines/>
        <c:numFmt formatCode="General" sourceLinked="1"/>
        <c:tickLblPos val="nextTo"/>
        <c:crossAx val="364689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Динамика</a:t>
            </a:r>
            <a:r>
              <a:rPr lang="ru-RU" baseline="0"/>
              <a:t> общего количества потребителей ПАВ </a:t>
            </a:r>
          </a:p>
          <a:p>
            <a:pPr>
              <a:defRPr/>
            </a:pPr>
            <a:r>
              <a:rPr lang="ru-RU" baseline="0"/>
              <a:t>среди детей и подростков Курской области за 2001 - 2008 гг</a:t>
            </a:r>
            <a:endParaRPr lang="ru-RU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Лист1!$B$41</c:f>
              <c:strCache>
                <c:ptCount val="1"/>
                <c:pt idx="0">
                  <c:v>Дети до 14 лет</c:v>
                </c:pt>
              </c:strCache>
            </c:strRef>
          </c:tx>
          <c:spPr>
            <a:ln w="34925">
              <a:solidFill>
                <a:srgbClr val="07F913"/>
              </a:solidFill>
            </a:ln>
          </c:spPr>
          <c:marker>
            <c:spPr>
              <a:solidFill>
                <a:srgbClr val="07F913"/>
              </a:solidFill>
            </c:spPr>
          </c:marker>
          <c:dLbls>
            <c:dLblPos val="t"/>
            <c:showVal val="1"/>
          </c:dLbls>
          <c:cat>
            <c:strRef>
              <c:f>Лист1!$A$42:$A$49</c:f>
              <c:strCache>
                <c:ptCount val="8"/>
                <c:pt idx="0">
                  <c:v>2001 г</c:v>
                </c:pt>
                <c:pt idx="1">
                  <c:v>2002 г</c:v>
                </c:pt>
                <c:pt idx="2">
                  <c:v>2003 г</c:v>
                </c:pt>
                <c:pt idx="3">
                  <c:v>2004 г</c:v>
                </c:pt>
                <c:pt idx="4">
                  <c:v>2005 г</c:v>
                </c:pt>
                <c:pt idx="5">
                  <c:v>2006 г</c:v>
                </c:pt>
                <c:pt idx="6">
                  <c:v>2007 г</c:v>
                </c:pt>
                <c:pt idx="7">
                  <c:v>2008 г</c:v>
                </c:pt>
              </c:strCache>
            </c:strRef>
          </c:cat>
          <c:val>
            <c:numRef>
              <c:f>Лист1!$B$42:$B$49</c:f>
              <c:numCache>
                <c:formatCode>General</c:formatCode>
                <c:ptCount val="8"/>
                <c:pt idx="0">
                  <c:v>88</c:v>
                </c:pt>
                <c:pt idx="1">
                  <c:v>81</c:v>
                </c:pt>
                <c:pt idx="2">
                  <c:v>108</c:v>
                </c:pt>
                <c:pt idx="3">
                  <c:v>101</c:v>
                </c:pt>
                <c:pt idx="4">
                  <c:v>77</c:v>
                </c:pt>
                <c:pt idx="5">
                  <c:v>68</c:v>
                </c:pt>
                <c:pt idx="6">
                  <c:v>90</c:v>
                </c:pt>
                <c:pt idx="7">
                  <c:v>87</c:v>
                </c:pt>
              </c:numCache>
            </c:numRef>
          </c:val>
        </c:ser>
        <c:ser>
          <c:idx val="1"/>
          <c:order val="1"/>
          <c:tx>
            <c:strRef>
              <c:f>Лист1!$C$41</c:f>
              <c:strCache>
                <c:ptCount val="1"/>
                <c:pt idx="0">
                  <c:v>Подростки 15 - 18 лет</c:v>
                </c:pt>
              </c:strCache>
            </c:strRef>
          </c:tx>
          <c:spPr>
            <a:ln w="34925">
              <a:solidFill>
                <a:srgbClr val="FFFF00"/>
              </a:solidFill>
            </a:ln>
          </c:spPr>
          <c:marker>
            <c:spPr>
              <a:solidFill>
                <a:srgbClr val="FFFF00"/>
              </a:solidFill>
            </c:spPr>
          </c:marker>
          <c:dLbls>
            <c:dLblPos val="t"/>
            <c:showVal val="1"/>
          </c:dLbls>
          <c:cat>
            <c:strRef>
              <c:f>Лист1!$A$42:$A$49</c:f>
              <c:strCache>
                <c:ptCount val="8"/>
                <c:pt idx="0">
                  <c:v>2001 г</c:v>
                </c:pt>
                <c:pt idx="1">
                  <c:v>2002 г</c:v>
                </c:pt>
                <c:pt idx="2">
                  <c:v>2003 г</c:v>
                </c:pt>
                <c:pt idx="3">
                  <c:v>2004 г</c:v>
                </c:pt>
                <c:pt idx="4">
                  <c:v>2005 г</c:v>
                </c:pt>
                <c:pt idx="5">
                  <c:v>2006 г</c:v>
                </c:pt>
                <c:pt idx="6">
                  <c:v>2007 г</c:v>
                </c:pt>
                <c:pt idx="7">
                  <c:v>2008 г</c:v>
                </c:pt>
              </c:strCache>
            </c:strRef>
          </c:cat>
          <c:val>
            <c:numRef>
              <c:f>Лист1!$C$42:$C$49</c:f>
              <c:numCache>
                <c:formatCode>General</c:formatCode>
                <c:ptCount val="8"/>
                <c:pt idx="0">
                  <c:v>1247</c:v>
                </c:pt>
                <c:pt idx="1">
                  <c:v>1273</c:v>
                </c:pt>
                <c:pt idx="2">
                  <c:v>1192</c:v>
                </c:pt>
                <c:pt idx="3">
                  <c:v>1442</c:v>
                </c:pt>
                <c:pt idx="4">
                  <c:v>1451</c:v>
                </c:pt>
                <c:pt idx="5">
                  <c:v>1554</c:v>
                </c:pt>
                <c:pt idx="6">
                  <c:v>1189</c:v>
                </c:pt>
                <c:pt idx="7">
                  <c:v>1028</c:v>
                </c:pt>
              </c:numCache>
            </c:numRef>
          </c:val>
        </c:ser>
        <c:dLbls>
          <c:showVal val="1"/>
        </c:dLbls>
        <c:marker val="1"/>
        <c:axId val="75580160"/>
        <c:axId val="76530048"/>
      </c:lineChart>
      <c:catAx>
        <c:axId val="755801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Годы</a:t>
                </a:r>
              </a:p>
            </c:rich>
          </c:tx>
          <c:layout/>
        </c:title>
        <c:tickLblPos val="nextTo"/>
        <c:crossAx val="76530048"/>
        <c:crosses val="autoZero"/>
        <c:auto val="1"/>
        <c:lblAlgn val="ctr"/>
        <c:lblOffset val="100"/>
      </c:catAx>
      <c:valAx>
        <c:axId val="7653004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Количество</a:t>
                </a:r>
                <a:r>
                  <a:rPr lang="ru-RU" baseline="0"/>
                  <a:t> потребителей ПАВ, чел.</a:t>
                </a:r>
                <a:endParaRPr lang="ru-RU"/>
              </a:p>
            </c:rich>
          </c:tx>
          <c:layout/>
        </c:title>
        <c:numFmt formatCode="General" sourceLinked="1"/>
        <c:tickLblPos val="nextTo"/>
        <c:crossAx val="7558016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600"/>
          </a:pPr>
          <a:endParaRPr lang="ru-RU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Динамика</a:t>
            </a:r>
            <a:r>
              <a:rPr lang="ru-RU" baseline="0" dirty="0">
                <a:latin typeface="Times New Roman" pitchFamily="18" charset="0"/>
                <a:cs typeface="Times New Roman" pitchFamily="18" charset="0"/>
              </a:rPr>
              <a:t> количества несовершеннолетних потребителей ПАВ </a:t>
            </a:r>
          </a:p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baseline="0" dirty="0">
                <a:latin typeface="Times New Roman" pitchFamily="18" charset="0"/>
                <a:cs typeface="Times New Roman" pitchFamily="18" charset="0"/>
              </a:rPr>
              <a:t>среди жителей г. Курска и районов Курской области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Лист1!$B$57</c:f>
              <c:strCache>
                <c:ptCount val="1"/>
                <c:pt idx="0">
                  <c:v>Жители г. Курска</c:v>
                </c:pt>
              </c:strCache>
            </c:strRef>
          </c:tx>
          <c:spPr>
            <a:ln w="34925"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</c:spPr>
          </c:marker>
          <c:dLbls>
            <c:showVal val="1"/>
          </c:dLbls>
          <c:cat>
            <c:strRef>
              <c:f>Лист1!$A$58:$A$65</c:f>
              <c:strCache>
                <c:ptCount val="8"/>
                <c:pt idx="0">
                  <c:v>2001 г</c:v>
                </c:pt>
                <c:pt idx="1">
                  <c:v>2002 г</c:v>
                </c:pt>
                <c:pt idx="2">
                  <c:v>2003 г</c:v>
                </c:pt>
                <c:pt idx="3">
                  <c:v>2004 г</c:v>
                </c:pt>
                <c:pt idx="4">
                  <c:v>2005 г</c:v>
                </c:pt>
                <c:pt idx="5">
                  <c:v>2006 г</c:v>
                </c:pt>
                <c:pt idx="6">
                  <c:v>2007 г</c:v>
                </c:pt>
                <c:pt idx="7">
                  <c:v>2008 г</c:v>
                </c:pt>
              </c:strCache>
            </c:strRef>
          </c:cat>
          <c:val>
            <c:numRef>
              <c:f>Лист1!$B$58:$B$65</c:f>
              <c:numCache>
                <c:formatCode>General</c:formatCode>
                <c:ptCount val="8"/>
                <c:pt idx="0">
                  <c:v>683</c:v>
                </c:pt>
                <c:pt idx="1">
                  <c:v>701</c:v>
                </c:pt>
                <c:pt idx="2">
                  <c:v>727</c:v>
                </c:pt>
                <c:pt idx="3">
                  <c:v>844</c:v>
                </c:pt>
                <c:pt idx="4">
                  <c:v>913</c:v>
                </c:pt>
                <c:pt idx="5">
                  <c:v>996</c:v>
                </c:pt>
                <c:pt idx="6">
                  <c:v>739</c:v>
                </c:pt>
                <c:pt idx="7">
                  <c:v>479</c:v>
                </c:pt>
              </c:numCache>
            </c:numRef>
          </c:val>
        </c:ser>
        <c:ser>
          <c:idx val="1"/>
          <c:order val="1"/>
          <c:tx>
            <c:strRef>
              <c:f>Лист1!$C$57</c:f>
              <c:strCache>
                <c:ptCount val="1"/>
                <c:pt idx="0">
                  <c:v>Жители районов области</c:v>
                </c:pt>
              </c:strCache>
            </c:strRef>
          </c:tx>
          <c:spPr>
            <a:ln w="38100">
              <a:solidFill>
                <a:srgbClr val="07F913"/>
              </a:solidFill>
            </a:ln>
          </c:spPr>
          <c:marker>
            <c:spPr>
              <a:solidFill>
                <a:srgbClr val="07F913"/>
              </a:solidFill>
            </c:spPr>
          </c:marker>
          <c:dLbls>
            <c:showVal val="1"/>
          </c:dLbls>
          <c:cat>
            <c:strRef>
              <c:f>Лист1!$A$58:$A$65</c:f>
              <c:strCache>
                <c:ptCount val="8"/>
                <c:pt idx="0">
                  <c:v>2001 г</c:v>
                </c:pt>
                <c:pt idx="1">
                  <c:v>2002 г</c:v>
                </c:pt>
                <c:pt idx="2">
                  <c:v>2003 г</c:v>
                </c:pt>
                <c:pt idx="3">
                  <c:v>2004 г</c:v>
                </c:pt>
                <c:pt idx="4">
                  <c:v>2005 г</c:v>
                </c:pt>
                <c:pt idx="5">
                  <c:v>2006 г</c:v>
                </c:pt>
                <c:pt idx="6">
                  <c:v>2007 г</c:v>
                </c:pt>
                <c:pt idx="7">
                  <c:v>2008 г</c:v>
                </c:pt>
              </c:strCache>
            </c:strRef>
          </c:cat>
          <c:val>
            <c:numRef>
              <c:f>Лист1!$C$58:$C$65</c:f>
              <c:numCache>
                <c:formatCode>General</c:formatCode>
                <c:ptCount val="8"/>
                <c:pt idx="0">
                  <c:v>652</c:v>
                </c:pt>
                <c:pt idx="1">
                  <c:v>653</c:v>
                </c:pt>
                <c:pt idx="2">
                  <c:v>673</c:v>
                </c:pt>
                <c:pt idx="3">
                  <c:v>699</c:v>
                </c:pt>
                <c:pt idx="4">
                  <c:v>615</c:v>
                </c:pt>
                <c:pt idx="5">
                  <c:v>626</c:v>
                </c:pt>
                <c:pt idx="6">
                  <c:v>540</c:v>
                </c:pt>
                <c:pt idx="7">
                  <c:v>636</c:v>
                </c:pt>
              </c:numCache>
            </c:numRef>
          </c:val>
        </c:ser>
        <c:dLbls>
          <c:showVal val="1"/>
        </c:dLbls>
        <c:marker val="1"/>
        <c:axId val="98073216"/>
        <c:axId val="98079488"/>
      </c:lineChart>
      <c:catAx>
        <c:axId val="980732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Годы</a:t>
                </a:r>
              </a:p>
            </c:rich>
          </c:tx>
          <c:layout/>
        </c:title>
        <c:tickLblPos val="nextTo"/>
        <c:crossAx val="98079488"/>
        <c:crosses val="autoZero"/>
        <c:auto val="1"/>
        <c:lblAlgn val="ctr"/>
        <c:lblOffset val="100"/>
      </c:catAx>
      <c:valAx>
        <c:axId val="9807948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Количество</a:t>
                </a:r>
                <a:r>
                  <a:rPr lang="ru-RU" baseline="0">
                    <a:latin typeface="Times New Roman" pitchFamily="18" charset="0"/>
                    <a:cs typeface="Times New Roman" pitchFamily="18" charset="0"/>
                  </a:rPr>
                  <a:t> несовершеннолетних потребителей ПАВ, чел</a:t>
                </a:r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8073216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Современная</a:t>
            </a:r>
            <a:r>
              <a:rPr lang="ru-RU" baseline="0">
                <a:latin typeface="Times New Roman" pitchFamily="18" charset="0"/>
                <a:cs typeface="Times New Roman" pitchFamily="18" charset="0"/>
              </a:rPr>
              <a:t> структура наркопатологии несовершеннолетнего населения Курской области </a:t>
            </a:r>
          </a:p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baseline="0">
                <a:latin typeface="Times New Roman" pitchFamily="18" charset="0"/>
                <a:cs typeface="Times New Roman" pitchFamily="18" charset="0"/>
              </a:rPr>
              <a:t>(средние многолетние значения за 2006 - 2008 гг)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7.0558180227471567E-2"/>
          <c:y val="0.1869696704578595"/>
          <c:w val="0.89000283516115308"/>
          <c:h val="0.61751713920615958"/>
        </c:manualLayout>
      </c:layout>
      <c:pie3DChart>
        <c:varyColors val="1"/>
        <c:ser>
          <c:idx val="0"/>
          <c:order val="0"/>
          <c:explosion val="25"/>
          <c:dPt>
            <c:idx val="0"/>
            <c:spPr>
              <a:solidFill>
                <a:srgbClr val="00B0F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FF0000"/>
              </a:solidFill>
            </c:spPr>
          </c:dPt>
          <c:dPt>
            <c:idx val="5"/>
            <c:spPr>
              <a:solidFill>
                <a:srgbClr val="00B050"/>
              </a:solidFill>
            </c:spPr>
          </c:dPt>
          <c:dLbls>
            <c:dLbl>
              <c:idx val="4"/>
              <c:layout>
                <c:manualLayout>
                  <c:x val="0"/>
                  <c:y val="-1.4814814814814815E-2"/>
                </c:manualLayout>
              </c:layout>
              <c:dLblPos val="outEnd"/>
              <c:showVal val="1"/>
            </c:dLbl>
            <c:dLbl>
              <c:idx val="5"/>
              <c:layout>
                <c:manualLayout>
                  <c:x val="1.6366612111292964E-2"/>
                  <c:y val="0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Val val="1"/>
            <c:showLeaderLines val="1"/>
          </c:dLbls>
          <c:cat>
            <c:strRef>
              <c:f>Лист1!$A$24:$A$29</c:f>
              <c:strCache>
                <c:ptCount val="6"/>
                <c:pt idx="0">
                  <c:v>Злоупотребление алкоголем</c:v>
                </c:pt>
                <c:pt idx="1">
                  <c:v>Злоупотребление ненаркотическими ПАВ</c:v>
                </c:pt>
                <c:pt idx="2">
                  <c:v>Злоупотребление наркотиками</c:v>
                </c:pt>
                <c:pt idx="3">
                  <c:v>Наркомания</c:v>
                </c:pt>
                <c:pt idx="4">
                  <c:v>Токсикомания</c:v>
                </c:pt>
                <c:pt idx="5">
                  <c:v>Алкоголизм</c:v>
                </c:pt>
              </c:strCache>
            </c:strRef>
          </c:cat>
          <c:val>
            <c:numRef>
              <c:f>Лист1!$B$24:$B$29</c:f>
              <c:numCache>
                <c:formatCode>0.0%</c:formatCode>
                <c:ptCount val="6"/>
                <c:pt idx="0">
                  <c:v>0.79800000000000004</c:v>
                </c:pt>
                <c:pt idx="1">
                  <c:v>9.0000000000000024E-2</c:v>
                </c:pt>
                <c:pt idx="2">
                  <c:v>8.4000000000000047E-2</c:v>
                </c:pt>
                <c:pt idx="3">
                  <c:v>1.2999999999999998E-2</c:v>
                </c:pt>
                <c:pt idx="4">
                  <c:v>1.0000000000000005E-2</c:v>
                </c:pt>
                <c:pt idx="5">
                  <c:v>6.0000000000000027E-3</c:v>
                </c:pt>
              </c:numCache>
            </c:numRef>
          </c:val>
        </c:ser>
        <c:dLbls>
          <c:showVal val="1"/>
        </c:dLbls>
      </c:pie3DChart>
    </c:plotArea>
    <c:legend>
      <c:legendPos val="b"/>
      <c:layout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Современнная</a:t>
            </a:r>
            <a:r>
              <a:rPr lang="ru-RU" baseline="0">
                <a:latin typeface="Times New Roman" pitchFamily="18" charset="0"/>
                <a:cs typeface="Times New Roman" pitchFamily="18" charset="0"/>
              </a:rPr>
              <a:t> социальная структура </a:t>
            </a:r>
          </a:p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baseline="0">
                <a:latin typeface="Times New Roman" pitchFamily="18" charset="0"/>
                <a:cs typeface="Times New Roman" pitchFamily="18" charset="0"/>
              </a:rPr>
              <a:t>контингента несовершеннолетних потребителей ПАВ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Pt>
            <c:idx val="2"/>
            <c:spPr>
              <a:solidFill>
                <a:srgbClr val="00FF00"/>
              </a:solidFill>
            </c:spPr>
          </c:dPt>
          <c:dPt>
            <c:idx val="3"/>
            <c:spPr>
              <a:solidFill>
                <a:srgbClr val="FFC000"/>
              </a:solidFill>
            </c:spPr>
          </c:dPt>
          <c:dPt>
            <c:idx val="4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Val val="1"/>
            <c:showLeaderLines val="1"/>
          </c:dLbls>
          <c:cat>
            <c:strRef>
              <c:f>Лист1!$A$91:$A$95</c:f>
              <c:strCache>
                <c:ptCount val="5"/>
                <c:pt idx="0">
                  <c:v>Школьники</c:v>
                </c:pt>
                <c:pt idx="1">
                  <c:v>Учащиеся учреждений СПО</c:v>
                </c:pt>
                <c:pt idx="2">
                  <c:v>Необучающиеся безработные</c:v>
                </c:pt>
                <c:pt idx="3">
                  <c:v>Работающие</c:v>
                </c:pt>
                <c:pt idx="4">
                  <c:v>Беспризорные</c:v>
                </c:pt>
              </c:strCache>
            </c:strRef>
          </c:cat>
          <c:val>
            <c:numRef>
              <c:f>Лист1!$B$91:$B$95</c:f>
              <c:numCache>
                <c:formatCode>0.0%</c:formatCode>
                <c:ptCount val="5"/>
                <c:pt idx="0">
                  <c:v>0.42600000000000021</c:v>
                </c:pt>
                <c:pt idx="1">
                  <c:v>0.4</c:v>
                </c:pt>
                <c:pt idx="2">
                  <c:v>0.1</c:v>
                </c:pt>
                <c:pt idx="3">
                  <c:v>7.3000000000000009E-2</c:v>
                </c:pt>
                <c:pt idx="4">
                  <c:v>1.0000000000000007E-3</c:v>
                </c:pt>
              </c:numCache>
            </c:numRef>
          </c:val>
        </c:ser>
        <c:dLbls>
          <c:showVal val="1"/>
        </c:dLbls>
      </c:pie3DChart>
    </c:plotArea>
    <c:legend>
      <c:legendPos val="b"/>
      <c:layout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5.8232663288445931E-2"/>
          <c:y val="4.2355224833498913E-2"/>
          <c:w val="0.52516074544826741"/>
          <c:h val="0.8926267619177913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92D050"/>
            </a:solidFill>
          </c:spPr>
          <c:explosion val="25"/>
          <c:dPt>
            <c:idx val="0"/>
            <c:spPr>
              <a:solidFill>
                <a:srgbClr val="07F913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5.9834576835857738E-2"/>
                  <c:y val="-6.9638803135118277E-2"/>
                </c:manualLayout>
              </c:layout>
              <c:showVal val="1"/>
            </c:dLbl>
            <c:dLbl>
              <c:idx val="1"/>
              <c:layout>
                <c:manualLayout>
                  <c:x val="-5.4473867782786033E-2"/>
                  <c:y val="9.7468826273765713E-2"/>
                </c:manualLayout>
              </c:layout>
              <c:showVal val="1"/>
            </c:dLbl>
            <c:dLbl>
              <c:idx val="2"/>
              <c:layout>
                <c:manualLayout>
                  <c:x val="8.4145167837845466E-2"/>
                  <c:y val="1.6644757321785837E-2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Считают все наркотики опасными</c:v>
                </c:pt>
                <c:pt idx="1">
                  <c:v>Допускают возможность употребления</c:v>
                </c:pt>
                <c:pt idx="2">
                  <c:v>Затрудняются ответить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0.88900000000000012</c:v>
                </c:pt>
                <c:pt idx="1">
                  <c:v>8.7000000000000022E-2</c:v>
                </c:pt>
                <c:pt idx="2">
                  <c:v>2.4000000000000004E-2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549593120374787"/>
          <c:y val="0.22118048739865689"/>
          <c:w val="0.33615186128764402"/>
          <c:h val="0.53749432438916545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7"/>
  <c:chart>
    <c:plotArea>
      <c:layout>
        <c:manualLayout>
          <c:layoutTarget val="inner"/>
          <c:xMode val="edge"/>
          <c:yMode val="edge"/>
          <c:x val="1.3888888888888911E-2"/>
          <c:y val="2.5254293948050392E-2"/>
          <c:w val="0.70195355788859815"/>
          <c:h val="0.83672623925560163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Готовы воспользоваться</c:v>
                </c:pt>
              </c:strCache>
            </c:strRef>
          </c:tx>
          <c:spPr>
            <a:solidFill>
              <a:srgbClr val="FFFF00"/>
            </a:solidFill>
          </c:spPr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Психологическая помощь</c:v>
                </c:pt>
                <c:pt idx="1">
                  <c:v>Наркологическая помощь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0.79500000000000004</c:v>
                </c:pt>
                <c:pt idx="1">
                  <c:v>0.79900000000000004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Знают, куда обращаться</c:v>
                </c:pt>
              </c:strCache>
            </c:strRef>
          </c:tx>
          <c:spPr>
            <a:solidFill>
              <a:srgbClr val="07F913"/>
            </a:solidFill>
          </c:spPr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Психологическая помощь</c:v>
                </c:pt>
                <c:pt idx="1">
                  <c:v>Наркологическая помощь</c:v>
                </c:pt>
              </c:strCache>
            </c:strRef>
          </c:cat>
          <c:val>
            <c:numRef>
              <c:f>Лист1!$C$2:$C$3</c:f>
              <c:numCache>
                <c:formatCode>0.00%</c:formatCode>
                <c:ptCount val="2"/>
                <c:pt idx="0" formatCode="0%">
                  <c:v>0.56999999999999995</c:v>
                </c:pt>
                <c:pt idx="1">
                  <c:v>0.47100000000000031</c:v>
                </c:pt>
              </c:numCache>
            </c:numRef>
          </c:val>
        </c:ser>
        <c:axId val="108931712"/>
        <c:axId val="108982656"/>
      </c:barChart>
      <c:catAx>
        <c:axId val="108931712"/>
        <c:scaling>
          <c:orientation val="minMax"/>
        </c:scaling>
        <c:axPos val="b"/>
        <c:tickLblPos val="nextTo"/>
        <c:crossAx val="108982656"/>
        <c:crosses val="autoZero"/>
        <c:auto val="1"/>
        <c:lblAlgn val="ctr"/>
        <c:lblOffset val="100"/>
      </c:catAx>
      <c:valAx>
        <c:axId val="108982656"/>
        <c:scaling>
          <c:orientation val="minMax"/>
        </c:scaling>
        <c:delete val="1"/>
        <c:axPos val="l"/>
        <c:majorGridlines/>
        <c:numFmt formatCode="0.00%" sourceLinked="1"/>
        <c:tickLblPos val="nextTo"/>
        <c:crossAx val="10893171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Положительный результат</c:v>
                </c:pt>
              </c:strCache>
            </c:strRef>
          </c:tx>
          <c:spPr>
            <a:solidFill>
              <a:srgbClr val="07F913"/>
            </a:solidFill>
          </c:spPr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Лист1!$A$2:$A$11</c:f>
              <c:strCache>
                <c:ptCount val="10"/>
                <c:pt idx="0">
                  <c:v>Лекции специалистов</c:v>
                </c:pt>
                <c:pt idx="1">
                  <c:v>Просмотр видеоматериалов</c:v>
                </c:pt>
                <c:pt idx="2">
                  <c:v>Чтение литературы</c:v>
                </c:pt>
                <c:pt idx="3">
                  <c:v>Изготовление агитационных материалов о вреде наркотиков</c:v>
                </c:pt>
                <c:pt idx="4">
                  <c:v>Посещение тематических сайтов</c:v>
                </c:pt>
                <c:pt idx="5">
                  <c:v>Изготовление агитационных материалов о ЗОЖ</c:v>
                </c:pt>
                <c:pt idx="6">
                  <c:v>Встречи с успешными молодыми людьми</c:v>
                </c:pt>
                <c:pt idx="7">
                  <c:v>Игры, дискуссии, театрализованные представления</c:v>
                </c:pt>
                <c:pt idx="8">
                  <c:v>Индивидуальные консультации психолога</c:v>
                </c:pt>
                <c:pt idx="9">
                  <c:v>Индивидуальные консультации нарколога</c:v>
                </c:pt>
              </c:strCache>
            </c:strRef>
          </c:cat>
          <c:val>
            <c:numRef>
              <c:f>Лист1!$B$2:$B$11</c:f>
              <c:numCache>
                <c:formatCode>0.0%</c:formatCode>
                <c:ptCount val="10"/>
                <c:pt idx="0">
                  <c:v>0.70800000000000018</c:v>
                </c:pt>
                <c:pt idx="1">
                  <c:v>0.49100000000000016</c:v>
                </c:pt>
                <c:pt idx="2">
                  <c:v>0.28500000000000009</c:v>
                </c:pt>
                <c:pt idx="3">
                  <c:v>0.15200000000000005</c:v>
                </c:pt>
                <c:pt idx="4">
                  <c:v>0.2</c:v>
                </c:pt>
                <c:pt idx="5">
                  <c:v>0.22300000000000003</c:v>
                </c:pt>
                <c:pt idx="6">
                  <c:v>0.17800000000000005</c:v>
                </c:pt>
                <c:pt idx="7">
                  <c:v>5.7000000000000023E-2</c:v>
                </c:pt>
                <c:pt idx="8">
                  <c:v>8.3000000000000032E-2</c:v>
                </c:pt>
                <c:pt idx="9">
                  <c:v>1.2000000000000004E-2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Отрицательный результат</c:v>
                </c:pt>
              </c:strCache>
            </c:strRef>
          </c:tx>
          <c:spPr>
            <a:solidFill>
              <a:srgbClr val="FF1515"/>
            </a:solidFill>
          </c:spPr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dLblPos val="outEnd"/>
            <c:showVal val="1"/>
          </c:dLbls>
          <c:cat>
            <c:strRef>
              <c:f>Лист1!$A$2:$A$11</c:f>
              <c:strCache>
                <c:ptCount val="10"/>
                <c:pt idx="0">
                  <c:v>Лекции специалистов</c:v>
                </c:pt>
                <c:pt idx="1">
                  <c:v>Просмотр видеоматериалов</c:v>
                </c:pt>
                <c:pt idx="2">
                  <c:v>Чтение литературы</c:v>
                </c:pt>
                <c:pt idx="3">
                  <c:v>Изготовление агитационных материалов о вреде наркотиков</c:v>
                </c:pt>
                <c:pt idx="4">
                  <c:v>Посещение тематических сайтов</c:v>
                </c:pt>
                <c:pt idx="5">
                  <c:v>Изготовление агитационных материалов о ЗОЖ</c:v>
                </c:pt>
                <c:pt idx="6">
                  <c:v>Встречи с успешными молодыми людьми</c:v>
                </c:pt>
                <c:pt idx="7">
                  <c:v>Игры, дискуссии, театрализованные представления</c:v>
                </c:pt>
                <c:pt idx="8">
                  <c:v>Индивидуальные консультации психолога</c:v>
                </c:pt>
                <c:pt idx="9">
                  <c:v>Индивидуальные консультации нарколога</c:v>
                </c:pt>
              </c:strCache>
            </c:strRef>
          </c:cat>
          <c:val>
            <c:numRef>
              <c:f>Лист1!$C$2:$C$11</c:f>
              <c:numCache>
                <c:formatCode>0.0%</c:formatCode>
                <c:ptCount val="10"/>
                <c:pt idx="0">
                  <c:v>0.51400000000000001</c:v>
                </c:pt>
                <c:pt idx="1">
                  <c:v>0.28000000000000008</c:v>
                </c:pt>
                <c:pt idx="2">
                  <c:v>0.16000000000000003</c:v>
                </c:pt>
                <c:pt idx="3">
                  <c:v>0.33900000000000013</c:v>
                </c:pt>
                <c:pt idx="4">
                  <c:v>0.17900000000000005</c:v>
                </c:pt>
                <c:pt idx="5">
                  <c:v>8.2000000000000003E-2</c:v>
                </c:pt>
                <c:pt idx="6">
                  <c:v>5.1000000000000004E-2</c:v>
                </c:pt>
                <c:pt idx="7">
                  <c:v>0.17100000000000001</c:v>
                </c:pt>
                <c:pt idx="8">
                  <c:v>1.2000000000000004E-2</c:v>
                </c:pt>
                <c:pt idx="9">
                  <c:v>1.2000000000000004E-2</c:v>
                </c:pt>
              </c:numCache>
            </c:numRef>
          </c:val>
        </c:ser>
        <c:dLbls>
          <c:showVal val="1"/>
        </c:dLbls>
        <c:axId val="109114112"/>
        <c:axId val="109115648"/>
      </c:barChart>
      <c:catAx>
        <c:axId val="109114112"/>
        <c:scaling>
          <c:orientation val="maxMin"/>
        </c:scaling>
        <c:axPos val="l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09115648"/>
        <c:crosses val="autoZero"/>
        <c:auto val="1"/>
        <c:lblAlgn val="ctr"/>
        <c:lblOffset val="100"/>
      </c:catAx>
      <c:valAx>
        <c:axId val="109115648"/>
        <c:scaling>
          <c:orientation val="minMax"/>
        </c:scaling>
        <c:axPos val="t"/>
        <c:majorGridlines/>
        <c:numFmt formatCode="0.0%" sourceLinked="1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0911411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C1A0B-EF42-4DFC-9A85-F943D441B2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A05F0-26AA-4DE8-B5FD-67AFDADFA6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4AE59-4120-4F1C-9280-2B5C450ACB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F4396-495B-4738-ACC2-A23212EF25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FB60E-1AD1-4BD2-8DC9-AE3F7A657E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77440-441E-4597-B1C6-CFCD6C22D2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06AD3-BA70-45DF-BB5A-94A8EC04CB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D24DE-2CC0-4281-954C-FF36718B8D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E36C9-F003-4ABE-AF6D-73B712D4A5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BB188-BDBB-45D7-B831-7DDA66DD26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2CBF2-C1BF-4034-9DB6-59B1AE517A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2E9F614-1E86-42E4-A057-2CEC82313E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region.kursk.ru/img/gerbko.gi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http://region.kursk.ru/img/gerbko.gi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http://region.kursk.ru/img/gerbko.gi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http://region.kursk.ru/img/gerbko.gi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region.kursk.ru/img/gerbko.g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2987675" y="0"/>
            <a:ext cx="3041650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57563"/>
            <a:ext cx="7772400" cy="1755775"/>
          </a:xfrm>
        </p:spPr>
        <p:txBody>
          <a:bodyPr/>
          <a:lstStyle/>
          <a:p>
            <a:pPr eaLnBrk="1" hangingPunct="1"/>
            <a:r>
              <a:rPr lang="ru-RU" sz="4000" smtClean="0"/>
              <a:t>Организация профилактической работы в условиях Курской области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500702"/>
            <a:ext cx="6400800" cy="1003286"/>
          </a:xfrm>
        </p:spPr>
        <p:txBody>
          <a:bodyPr/>
          <a:lstStyle/>
          <a:p>
            <a:pPr eaLnBrk="1" hangingPunct="1"/>
            <a:r>
              <a:rPr lang="ru-RU" dirty="0" smtClean="0"/>
              <a:t>Анализ ситуации </a:t>
            </a:r>
          </a:p>
          <a:p>
            <a:pPr eaLnBrk="1" hangingPunct="1"/>
            <a:r>
              <a:rPr lang="ru-RU" dirty="0" smtClean="0"/>
              <a:t>и практические рекомендации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1835150" y="274638"/>
            <a:ext cx="6851650" cy="850900"/>
          </a:xfrm>
        </p:spPr>
        <p:txBody>
          <a:bodyPr/>
          <a:lstStyle/>
          <a:p>
            <a:pPr eaLnBrk="1" hangingPunct="1"/>
            <a:r>
              <a:rPr lang="ru-RU" sz="3600" smtClean="0"/>
              <a:t>Мониторинг факторов риска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2060575"/>
            <a:ext cx="3248018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Биологические</a:t>
            </a:r>
          </a:p>
          <a:p>
            <a:pPr eaLnBrk="1" hangingPunct="1">
              <a:lnSpc>
                <a:spcPct val="90000"/>
              </a:lnSpc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Психологические</a:t>
            </a:r>
          </a:p>
        </p:txBody>
      </p:sp>
      <p:sp>
        <p:nvSpPr>
          <p:cNvPr id="307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571868" y="2060575"/>
            <a:ext cx="5286412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Не проводится</a:t>
            </a:r>
          </a:p>
          <a:p>
            <a:pPr eaLnBrk="1" hangingPunct="1">
              <a:lnSpc>
                <a:spcPct val="90000"/>
              </a:lnSpc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Социально-психологические исследования ГУ ОЦМП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Число подростков, состоящих на учете в КДН и милиции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Количество правонарушений, совершаемых несовершеннолетними</a:t>
            </a:r>
          </a:p>
        </p:txBody>
      </p:sp>
      <p:pic>
        <p:nvPicPr>
          <p:cNvPr id="3077" name="Picture 7" descr="http://region.kursk.ru/img/gerbko.g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0" y="0"/>
            <a:ext cx="1935163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2900354" cy="4525963"/>
          </a:xfrm>
        </p:spPr>
        <p:txBody>
          <a:bodyPr/>
          <a:lstStyle/>
          <a:p>
            <a:pPr eaLnBrk="1" hangingPunct="1"/>
            <a:r>
              <a:rPr lang="ru-RU" dirty="0" smtClean="0"/>
              <a:t>Семейные</a:t>
            </a:r>
          </a:p>
        </p:txBody>
      </p:sp>
      <p:sp>
        <p:nvSpPr>
          <p:cNvPr id="4099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857620" y="1600200"/>
            <a:ext cx="4829180" cy="4525963"/>
          </a:xfrm>
        </p:spPr>
        <p:txBody>
          <a:bodyPr/>
          <a:lstStyle/>
          <a:p>
            <a:pPr eaLnBrk="1" hangingPunct="1"/>
            <a:r>
              <a:rPr lang="ru-RU" dirty="0" smtClean="0"/>
              <a:t>Количество подростков, оказавшихся в ТЖС</a:t>
            </a:r>
          </a:p>
          <a:p>
            <a:pPr eaLnBrk="1" hangingPunct="1"/>
            <a:r>
              <a:rPr lang="ru-RU" dirty="0" smtClean="0"/>
              <a:t>Число детей, оставшихся без попечения родителей</a:t>
            </a:r>
          </a:p>
          <a:p>
            <a:pPr eaLnBrk="1" hangingPunct="1"/>
            <a:endParaRPr lang="ru-RU" dirty="0" smtClean="0"/>
          </a:p>
        </p:txBody>
      </p:sp>
      <p:pic>
        <p:nvPicPr>
          <p:cNvPr id="4100" name="Picture 7" descr="http://region.kursk.ru/img/gerbko.g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0" y="0"/>
            <a:ext cx="1374775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8"/>
          <p:cNvSpPr>
            <a:spLocks noGrp="1" noChangeArrowheads="1"/>
          </p:cNvSpPr>
          <p:nvPr>
            <p:ph type="title"/>
          </p:nvPr>
        </p:nvSpPr>
        <p:spPr>
          <a:xfrm>
            <a:off x="1835150" y="274638"/>
            <a:ext cx="6851650" cy="850900"/>
          </a:xfrm>
          <a:noFill/>
        </p:spPr>
        <p:txBody>
          <a:bodyPr/>
          <a:lstStyle/>
          <a:p>
            <a:pPr eaLnBrk="1" hangingPunct="1"/>
            <a:r>
              <a:rPr lang="ru-RU" sz="3600" smtClean="0"/>
              <a:t>Мониторинг факторов риска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341438"/>
            <a:ext cx="3313112" cy="4525962"/>
          </a:xfrm>
        </p:spPr>
        <p:txBody>
          <a:bodyPr/>
          <a:lstStyle/>
          <a:p>
            <a:pPr eaLnBrk="1" hangingPunct="1"/>
            <a:r>
              <a:rPr lang="ru-RU" sz="2400" dirty="0" smtClean="0"/>
              <a:t>Внесемейные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708400" y="1341438"/>
            <a:ext cx="5251450" cy="5327650"/>
          </a:xfrm>
        </p:spPr>
        <p:txBody>
          <a:bodyPr/>
          <a:lstStyle/>
          <a:p>
            <a:pPr eaLnBrk="1" hangingPunct="1"/>
            <a:r>
              <a:rPr lang="ru-RU" sz="2400" dirty="0" err="1" smtClean="0"/>
              <a:t>Наркопреступность</a:t>
            </a:r>
            <a:r>
              <a:rPr lang="ru-RU" sz="2400" dirty="0" smtClean="0"/>
              <a:t> и раскрываемость</a:t>
            </a:r>
          </a:p>
          <a:p>
            <a:pPr eaLnBrk="1" hangingPunct="1"/>
            <a:r>
              <a:rPr lang="ru-RU" sz="2400" dirty="0" smtClean="0"/>
              <a:t>Неформальные объединения</a:t>
            </a:r>
          </a:p>
          <a:p>
            <a:pPr eaLnBrk="1" hangingPunct="1"/>
            <a:r>
              <a:rPr lang="ru-RU" sz="2400" dirty="0" smtClean="0"/>
              <a:t>Доступность профилактической помощи</a:t>
            </a:r>
          </a:p>
          <a:p>
            <a:pPr eaLnBrk="1" hangingPunct="1"/>
            <a:r>
              <a:rPr lang="ru-RU" sz="2400" dirty="0" smtClean="0"/>
              <a:t>Обеспеченность школьными психологами</a:t>
            </a:r>
          </a:p>
          <a:p>
            <a:pPr eaLnBrk="1" hangingPunct="1"/>
            <a:r>
              <a:rPr lang="ru-RU" sz="2400" dirty="0" smtClean="0"/>
              <a:t>Финансирование ГМП и спорта</a:t>
            </a:r>
          </a:p>
          <a:p>
            <a:pPr eaLnBrk="1" hangingPunct="1"/>
            <a:r>
              <a:rPr lang="ru-RU" sz="2400" dirty="0" smtClean="0"/>
              <a:t>Обеспеченность учреждениями и специалистами</a:t>
            </a:r>
          </a:p>
          <a:p>
            <a:pPr eaLnBrk="1" hangingPunct="1"/>
            <a:r>
              <a:rPr lang="ru-RU" sz="2400" dirty="0" smtClean="0"/>
              <a:t>Охват социально значимой деятельностью, временное трудоустройство</a:t>
            </a:r>
          </a:p>
        </p:txBody>
      </p:sp>
      <p:pic>
        <p:nvPicPr>
          <p:cNvPr id="5124" name="Picture 4" descr="http://region.kursk.ru/img/gerbko.g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0" y="0"/>
            <a:ext cx="1374775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>
          <a:xfrm>
            <a:off x="1835150" y="274638"/>
            <a:ext cx="6851650" cy="850900"/>
          </a:xfrm>
          <a:noFill/>
        </p:spPr>
        <p:txBody>
          <a:bodyPr/>
          <a:lstStyle/>
          <a:p>
            <a:pPr eaLnBrk="1" hangingPunct="1"/>
            <a:r>
              <a:rPr lang="ru-RU" sz="3600" smtClean="0"/>
              <a:t>Мониторинг факторов риска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/>
              <a:t>Ведущие факторы риска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643998" cy="5214974"/>
          </a:xfrm>
        </p:spPr>
        <p:txBody>
          <a:bodyPr/>
          <a:lstStyle/>
          <a:p>
            <a:r>
              <a:rPr lang="ru-RU" sz="2400" dirty="0" smtClean="0"/>
              <a:t>Отсутствие критериев социальной опасности неформальных объединений</a:t>
            </a:r>
          </a:p>
          <a:p>
            <a:r>
              <a:rPr lang="ru-RU" sz="2400" dirty="0" smtClean="0"/>
              <a:t>Снижение количества молодых людей, временно трудоустроенных на период каникул</a:t>
            </a:r>
          </a:p>
          <a:p>
            <a:r>
              <a:rPr lang="ru-RU" sz="2400" dirty="0" smtClean="0"/>
              <a:t>Низкий уровень обеспеченности профилактической помощью</a:t>
            </a:r>
          </a:p>
          <a:p>
            <a:r>
              <a:rPr lang="ru-RU" sz="2400" dirty="0" smtClean="0"/>
              <a:t>Низкий уровень охвата профилактическими мероприятиями детей 10 – 14 лет</a:t>
            </a:r>
          </a:p>
          <a:p>
            <a:r>
              <a:rPr lang="ru-RU" sz="2400" dirty="0" smtClean="0"/>
              <a:t>Значительный рост числа подростков, признанных оказавшимися в трудной жизненной ситуации</a:t>
            </a:r>
          </a:p>
          <a:p>
            <a:r>
              <a:rPr lang="ru-RU" sz="2400" dirty="0" smtClean="0"/>
              <a:t>Недоступность для жителей большинства территорий анонимной медицинской и психологической помощи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pPr eaLnBrk="1" hangingPunct="1"/>
            <a:r>
              <a:rPr lang="ru-RU" sz="4000" smtClean="0"/>
              <a:t>Контроль эффективности профилактики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28775"/>
            <a:ext cx="8642350" cy="4968875"/>
          </a:xfrm>
        </p:spPr>
        <p:txBody>
          <a:bodyPr/>
          <a:lstStyle/>
          <a:p>
            <a:pPr eaLnBrk="1" hangingPunct="1"/>
            <a:r>
              <a:rPr lang="ru-RU" dirty="0" smtClean="0"/>
              <a:t>Число выявленных потребителей ПАВ, возрастная структура контингента</a:t>
            </a:r>
          </a:p>
          <a:p>
            <a:pPr eaLnBrk="1" hangingPunct="1"/>
            <a:r>
              <a:rPr lang="ru-RU" dirty="0" smtClean="0"/>
              <a:t>Динамика наркопреступности</a:t>
            </a:r>
          </a:p>
          <a:p>
            <a:pPr eaLnBrk="1" hangingPunct="1"/>
            <a:r>
              <a:rPr lang="ru-RU" dirty="0" smtClean="0"/>
              <a:t>Охват молодежи профилактической работой</a:t>
            </a:r>
          </a:p>
          <a:p>
            <a:pPr eaLnBrk="1" hangingPunct="1"/>
            <a:r>
              <a:rPr lang="ru-RU" dirty="0" smtClean="0">
                <a:solidFill>
                  <a:schemeClr val="folHlink"/>
                </a:solidFill>
              </a:rPr>
              <a:t>Динамика всех прочих факторов риска</a:t>
            </a:r>
          </a:p>
          <a:p>
            <a:pPr eaLnBrk="1" hangingPunct="1"/>
            <a:r>
              <a:rPr lang="ru-RU" dirty="0" smtClean="0">
                <a:solidFill>
                  <a:schemeClr val="folHlink"/>
                </a:solidFill>
              </a:rPr>
              <a:t>Результаты опросов среди молодежи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572560" cy="928694"/>
          </a:xfrm>
        </p:spPr>
        <p:txBody>
          <a:bodyPr/>
          <a:lstStyle/>
          <a:p>
            <a:r>
              <a:rPr lang="ru-RU" sz="3200" dirty="0" smtClean="0"/>
              <a:t>Оценка эффективности профилактических мероприятий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1285860"/>
          <a:ext cx="8786874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510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2051050" y="115888"/>
            <a:ext cx="6913563" cy="720725"/>
          </a:xfrm>
        </p:spPr>
        <p:txBody>
          <a:bodyPr/>
          <a:lstStyle/>
          <a:p>
            <a:pPr eaLnBrk="1" hangingPunct="1"/>
            <a:r>
              <a:rPr lang="ru-RU" sz="2800" smtClean="0"/>
              <a:t>Формы работы, признанные эффективными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2051050" y="1052513"/>
            <a:ext cx="6985000" cy="56165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Просмотр видеоматериалов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Лекции специалистов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Профессиональная наглядная агитация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Индивидуальные консультации и занятия в форме диалога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Встречи с успешными и известными молодыми людьми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Массовые акции по пропаганде спорта, творчества, здорового образа жизни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Вовлечение молодежи в деятельность клубов, объединений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Анонимная психологическая помощь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Разъяснительная работа с родителями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Адресные формы работы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8856662" cy="1228725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CA1502"/>
                </a:solidFill>
              </a:rPr>
              <a:t>Формы работы, признанные малоэффективными и потенциально опасными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13787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bg1"/>
                </a:solidFill>
              </a:rPr>
              <a:t>Самостоятельное изготовление молодежью средств антинаркотической агитации – конкурсы плакатов и стенгазет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bg1"/>
                </a:solidFill>
              </a:rPr>
              <a:t>Все формы нарушения организатором мероприятия (лектором) пределов профессиональной компетенции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bg1"/>
                </a:solidFill>
              </a:rPr>
              <a:t>Участие в работе по первичной профилактике бывших наркоманов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bg1"/>
                </a:solidFill>
              </a:rPr>
              <a:t>Мероприятия, допускающие равное выражение мнений о положительных и отрицательных сторонах употребления ПАВ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bg1"/>
                </a:solidFill>
              </a:rPr>
              <a:t>Информация об источниках и методах получения ПАВ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bg1"/>
                </a:solidFill>
              </a:rPr>
              <a:t>Информация о сверхдоходности наркобизнеса, стоимости изъятых партий наркотиков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203325"/>
          </a:xfrm>
        </p:spPr>
        <p:txBody>
          <a:bodyPr/>
          <a:lstStyle/>
          <a:p>
            <a:pPr eaLnBrk="1" hangingPunct="1"/>
            <a:r>
              <a:rPr lang="ru-RU" sz="3200" smtClean="0"/>
              <a:t>Актуальные информационно-образовательные потребности молодежи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500188"/>
            <a:ext cx="8715375" cy="5143500"/>
          </a:xfrm>
        </p:spPr>
        <p:txBody>
          <a:bodyPr/>
          <a:lstStyle/>
          <a:p>
            <a:pPr eaLnBrk="1" hangingPunct="1"/>
            <a:r>
              <a:rPr lang="ru-RU" sz="2000" smtClean="0"/>
              <a:t>Информация о вреде «легких», «клубных» наркотиков, их опасности для физического и психического здоровья</a:t>
            </a:r>
          </a:p>
          <a:p>
            <a:pPr eaLnBrk="1" hangingPunct="1"/>
            <a:r>
              <a:rPr lang="ru-RU" sz="2000" smtClean="0"/>
              <a:t>Преодоление мнения о полной неизлечимости наркомании</a:t>
            </a:r>
          </a:p>
          <a:p>
            <a:pPr eaLnBrk="1" hangingPunct="1"/>
            <a:r>
              <a:rPr lang="ru-RU" sz="2000" smtClean="0"/>
              <a:t>Преодоление мнения о неизбежности неблагоприятных социально-правовых последствий обращения за наркологической помощью</a:t>
            </a:r>
          </a:p>
          <a:p>
            <a:pPr eaLnBrk="1" hangingPunct="1"/>
            <a:r>
              <a:rPr lang="ru-RU" sz="2000" smtClean="0"/>
              <a:t>Преодоление страха перед обращением к специалистам</a:t>
            </a:r>
          </a:p>
          <a:p>
            <a:pPr eaLnBrk="1" hangingPunct="1"/>
            <a:r>
              <a:rPr lang="ru-RU" sz="2000" smtClean="0"/>
              <a:t>Места и порядок оказания психологической помощи, «телефоны доверия»</a:t>
            </a:r>
          </a:p>
          <a:p>
            <a:pPr eaLnBrk="1" hangingPunct="1"/>
            <a:r>
              <a:rPr lang="ru-RU" sz="2000" smtClean="0"/>
              <a:t>Места и порядок оказания медицинской помощи, порядок анонимного приема</a:t>
            </a:r>
          </a:p>
          <a:p>
            <a:pPr eaLnBrk="1" hangingPunct="1"/>
            <a:r>
              <a:rPr lang="ru-RU" sz="2000" smtClean="0"/>
              <a:t>Правила поведения при склонении к употреблению ПАВ, навыки бесконфликтного отказа</a:t>
            </a:r>
          </a:p>
          <a:p>
            <a:pPr eaLnBrk="1" hangingPunct="1"/>
            <a:r>
              <a:rPr lang="ru-RU" sz="2000" smtClean="0">
                <a:solidFill>
                  <a:srgbClr val="FFFF00"/>
                </a:solidFill>
              </a:rPr>
              <a:t>Информационные потребности должны удовлетворяться за счет объективных данных источниками, пользующимися высоким доверием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Актуальные информационно-образовательные потребности родителей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142875" y="1571625"/>
            <a:ext cx="8858250" cy="5000625"/>
          </a:xfrm>
        </p:spPr>
        <p:txBody>
          <a:bodyPr/>
          <a:lstStyle/>
          <a:p>
            <a:pPr eaLnBrk="1" hangingPunct="1"/>
            <a:r>
              <a:rPr lang="ru-RU" sz="2400" smtClean="0"/>
              <a:t>Информация о наркотиках, наркомании, которая может быть передана детям</a:t>
            </a:r>
          </a:p>
          <a:p>
            <a:pPr eaLnBrk="1" hangingPunct="1"/>
            <a:r>
              <a:rPr lang="ru-RU" sz="2400" smtClean="0"/>
              <a:t>Факторы риска наркотизации и методы противодействия им со стороны семьи</a:t>
            </a:r>
          </a:p>
          <a:p>
            <a:pPr eaLnBrk="1" hangingPunct="1"/>
            <a:r>
              <a:rPr lang="ru-RU" sz="2400" smtClean="0"/>
              <a:t>Факторы риска наркотизации, требующие профилактической медицинской помощи (неспецифической)</a:t>
            </a:r>
          </a:p>
          <a:p>
            <a:pPr eaLnBrk="1" hangingPunct="1"/>
            <a:r>
              <a:rPr lang="ru-RU" sz="2400" smtClean="0"/>
              <a:t>Приемы антинаркотического воспитания в семье</a:t>
            </a:r>
          </a:p>
          <a:p>
            <a:pPr eaLnBrk="1" hangingPunct="1"/>
            <a:r>
              <a:rPr lang="ru-RU" sz="2400" smtClean="0"/>
              <a:t>Информация о местах и порядке оказания медицинской и психологической помощи</a:t>
            </a:r>
          </a:p>
          <a:p>
            <a:pPr eaLnBrk="1" hangingPunct="1"/>
            <a:r>
              <a:rPr lang="ru-RU" sz="2400" smtClean="0"/>
              <a:t>Ранние признаки употребления ПАВ подростками и тактика действий при их выявлении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sz="2400" dirty="0" smtClean="0"/>
              <a:t>Динамика количества </a:t>
            </a:r>
            <a:br>
              <a:rPr lang="ru-RU" sz="2400" dirty="0" smtClean="0"/>
            </a:br>
            <a:r>
              <a:rPr lang="ru-RU" sz="2400" dirty="0" smtClean="0"/>
              <a:t>несовершеннолетних потребителей ПАВ</a:t>
            </a:r>
            <a:endParaRPr lang="ru-RU" sz="24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214422"/>
          <a:ext cx="9144000" cy="5643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08" y="274638"/>
            <a:ext cx="6543692" cy="1654164"/>
          </a:xfrm>
        </p:spPr>
        <p:txBody>
          <a:bodyPr/>
          <a:lstStyle/>
          <a:p>
            <a:r>
              <a:rPr lang="ru-RU" sz="3600" dirty="0" smtClean="0"/>
              <a:t>Основные задачи профилактической работы в условиях Курской области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14546" y="2428868"/>
            <a:ext cx="6615130" cy="4000528"/>
          </a:xfrm>
        </p:spPr>
        <p:txBody>
          <a:bodyPr/>
          <a:lstStyle/>
          <a:p>
            <a:r>
              <a:rPr lang="ru-RU" dirty="0" smtClean="0"/>
              <a:t>Совершенствование ресурсного обеспечения</a:t>
            </a:r>
          </a:p>
          <a:p>
            <a:r>
              <a:rPr lang="ru-RU" dirty="0" smtClean="0"/>
              <a:t>Совершенствование организационной системы</a:t>
            </a:r>
          </a:p>
          <a:p>
            <a:r>
              <a:rPr lang="ru-RU" dirty="0" smtClean="0"/>
              <a:t>Совершенствование информационно-образовательной работы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510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r>
              <a:rPr lang="ru-RU" sz="3200" dirty="0" smtClean="0"/>
              <a:t>Основные задачи профилактической работы в условиях Курской области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8929718" cy="5286412"/>
          </a:xfrm>
        </p:spPr>
        <p:txBody>
          <a:bodyPr/>
          <a:lstStyle/>
          <a:p>
            <a:r>
              <a:rPr lang="ru-RU" sz="2200" dirty="0" smtClean="0"/>
              <a:t>Совершенствование организационной системы в части реализации </a:t>
            </a:r>
            <a:r>
              <a:rPr lang="ru-RU" sz="2200" dirty="0" err="1" smtClean="0"/>
              <a:t>антинаркотических</a:t>
            </a:r>
            <a:r>
              <a:rPr lang="ru-RU" sz="2200" dirty="0" smtClean="0"/>
              <a:t> мер:</a:t>
            </a:r>
          </a:p>
          <a:p>
            <a:pPr marL="804863"/>
            <a:r>
              <a:rPr lang="ru-RU" sz="2200" dirty="0" smtClean="0"/>
              <a:t>ориентация педагогов, психологов, врачей, социальных работников, сотрудников правоохранительных органов на раннее выявление случаев злоупотребления ПАВ;</a:t>
            </a:r>
          </a:p>
          <a:p>
            <a:pPr marL="804863"/>
            <a:r>
              <a:rPr lang="ru-RU" sz="2200" dirty="0" smtClean="0"/>
              <a:t>развитие сети служб анонимной медицинской и психологической помощи;</a:t>
            </a:r>
          </a:p>
          <a:p>
            <a:pPr marL="804863"/>
            <a:r>
              <a:rPr lang="ru-RU" sz="2200" dirty="0" smtClean="0"/>
              <a:t>развитие практики сбора анонимных сообщений о </a:t>
            </a:r>
            <a:r>
              <a:rPr lang="ru-RU" sz="2200" dirty="0" err="1" smtClean="0"/>
              <a:t>наркоугрозах</a:t>
            </a:r>
            <a:r>
              <a:rPr lang="ru-RU" sz="2200" dirty="0" smtClean="0"/>
              <a:t> и их использования в правоохранительной деятельности;</a:t>
            </a:r>
          </a:p>
          <a:p>
            <a:pPr marL="804863"/>
            <a:r>
              <a:rPr lang="ru-RU" sz="2200" dirty="0" smtClean="0"/>
              <a:t>развитие системы мониторинга факторов риска наркотизации</a:t>
            </a:r>
          </a:p>
          <a:p>
            <a:pPr marL="804863"/>
            <a:r>
              <a:rPr lang="ru-RU" sz="2200" dirty="0" smtClean="0"/>
              <a:t>развитие мер адресного противодействия факторам риска (рейды, индивидуальные консультации, занятия)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r>
              <a:rPr lang="ru-RU" sz="3200" dirty="0" smtClean="0"/>
              <a:t>Основные задачи профилактической работы в условиях Курской области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736"/>
            <a:ext cx="8858312" cy="5214974"/>
          </a:xfrm>
        </p:spPr>
        <p:txBody>
          <a:bodyPr/>
          <a:lstStyle/>
          <a:p>
            <a:r>
              <a:rPr lang="ru-RU" sz="2400" dirty="0" smtClean="0"/>
              <a:t>Совершенствование организационной системы в части реализации альтернативных мер:</a:t>
            </a:r>
          </a:p>
          <a:p>
            <a:pPr marL="714375"/>
            <a:r>
              <a:rPr lang="ru-RU" sz="2400" dirty="0" smtClean="0"/>
              <a:t>развитие практики проведения встреч с успешными молодыми людьми;</a:t>
            </a:r>
          </a:p>
          <a:p>
            <a:pPr marL="714375"/>
            <a:r>
              <a:rPr lang="ru-RU" sz="2400" dirty="0" smtClean="0"/>
              <a:t>пропаганда достижений молодежи в СМИ;</a:t>
            </a:r>
          </a:p>
          <a:p>
            <a:pPr marL="714375"/>
            <a:r>
              <a:rPr lang="ru-RU" sz="2400" dirty="0" smtClean="0"/>
              <a:t>развитие работы по выявлению индивидуальных склонностей к определенному роду занятий, </a:t>
            </a:r>
            <a:r>
              <a:rPr lang="ru-RU" sz="2400" dirty="0" err="1" smtClean="0"/>
              <a:t>профориентационной</a:t>
            </a:r>
            <a:r>
              <a:rPr lang="ru-RU" sz="2400" dirty="0" smtClean="0"/>
              <a:t> работы;</a:t>
            </a:r>
          </a:p>
          <a:p>
            <a:pPr marL="714375"/>
            <a:r>
              <a:rPr lang="ru-RU" sz="2400" dirty="0" err="1" smtClean="0"/>
              <a:t>просоциальная</a:t>
            </a:r>
            <a:r>
              <a:rPr lang="ru-RU" sz="2400" dirty="0" smtClean="0"/>
              <a:t> ориентация неформальных молодежных объединений, их «легализация»;</a:t>
            </a:r>
          </a:p>
          <a:p>
            <a:pPr marL="714375"/>
            <a:r>
              <a:rPr lang="ru-RU" sz="2400" dirty="0" smtClean="0"/>
              <a:t>развитие проектов в сфере временного трудоустройства молодежи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Основные задачи профилактической работы в условиях Курской области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715436" cy="5072098"/>
          </a:xfrm>
        </p:spPr>
        <p:txBody>
          <a:bodyPr/>
          <a:lstStyle/>
          <a:p>
            <a:r>
              <a:rPr lang="ru-RU" sz="2800" dirty="0" smtClean="0"/>
              <a:t>В части разъяснения медицинских аспектов проблемы:</a:t>
            </a:r>
          </a:p>
          <a:p>
            <a:pPr marL="714375"/>
            <a:r>
              <a:rPr lang="ru-RU" sz="2800" dirty="0" smtClean="0"/>
              <a:t>однозначное убеждение молодежи во вреде употребления ПАВ;</a:t>
            </a:r>
          </a:p>
          <a:p>
            <a:pPr marL="714375"/>
            <a:r>
              <a:rPr lang="ru-RU" sz="2800" dirty="0" smtClean="0"/>
              <a:t>преодоление мнения об абсолютной неизлечимости наркомании;</a:t>
            </a:r>
          </a:p>
          <a:p>
            <a:pPr marL="714375"/>
            <a:r>
              <a:rPr lang="ru-RU" sz="2800" dirty="0" smtClean="0"/>
              <a:t>выработка установки на раннее обращение за квалифицированной помощью;</a:t>
            </a:r>
          </a:p>
          <a:p>
            <a:pPr marL="714375"/>
            <a:r>
              <a:rPr lang="ru-RU" sz="2800" dirty="0" smtClean="0"/>
              <a:t>доведение до молодежи информации о местах и порядке оказания анонимной медицинской и психологической помощи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Основные задачи профилактической работы в условиях Курской области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5114948"/>
          </a:xfrm>
        </p:spPr>
        <p:txBody>
          <a:bodyPr/>
          <a:lstStyle/>
          <a:p>
            <a:r>
              <a:rPr lang="ru-RU" sz="2400" dirty="0" smtClean="0"/>
              <a:t>В части разъяснения правовых аспектов проблемы:</a:t>
            </a:r>
          </a:p>
          <a:p>
            <a:r>
              <a:rPr lang="ru-RU" sz="2400" dirty="0" smtClean="0"/>
              <a:t>доведение до молодежи и родителей информации о наказуемых деяниях, связанных с оборотом наркотиков;</a:t>
            </a:r>
          </a:p>
          <a:p>
            <a:r>
              <a:rPr lang="ru-RU" sz="2400" dirty="0" smtClean="0"/>
              <a:t>выработка установки на отказ от участия в незаконном обороте наркотиков;</a:t>
            </a:r>
          </a:p>
          <a:p>
            <a:r>
              <a:rPr lang="ru-RU" sz="2400" dirty="0" smtClean="0"/>
              <a:t>разъяснение неблагоприятных социально-правовых последствий постановки на учет по поводу наркологического заболевания</a:t>
            </a:r>
          </a:p>
          <a:p>
            <a:r>
              <a:rPr lang="ru-RU" sz="2400" dirty="0" smtClean="0"/>
              <a:t>преодоление стереотипа о неизбежности постановки на диспансерный учет при обращении к наркологу, разъяснение социально-правовых преимуществ раннего обращения за помощью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Основные задачи профилактической работы в условиях Курской области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643998" cy="5043510"/>
          </a:xfrm>
        </p:spPr>
        <p:txBody>
          <a:bodyPr/>
          <a:lstStyle/>
          <a:p>
            <a:r>
              <a:rPr lang="ru-RU" sz="2800" dirty="0" smtClean="0"/>
              <a:t>В части разъяснения социально-психологических аспектов проблемы:</a:t>
            </a:r>
          </a:p>
          <a:p>
            <a:pPr marL="804863"/>
            <a:r>
              <a:rPr lang="ru-RU" sz="2800" dirty="0" smtClean="0"/>
              <a:t>разъяснение несовместимости употребления ПАВ с достижением успеха в какой-либо сфере, развенчание мифов </a:t>
            </a:r>
            <a:r>
              <a:rPr lang="ru-RU" sz="2800" dirty="0" err="1" smtClean="0"/>
              <a:t>наркокультуры</a:t>
            </a:r>
            <a:r>
              <a:rPr lang="ru-RU" sz="2800" dirty="0" smtClean="0"/>
              <a:t>;</a:t>
            </a:r>
          </a:p>
          <a:p>
            <a:pPr marL="804863"/>
            <a:r>
              <a:rPr lang="ru-RU" sz="2800" dirty="0" smtClean="0"/>
              <a:t>выработка навыков бесконфликтного отказа от приема ПАВ и участия в их незаконном обороте;</a:t>
            </a:r>
          </a:p>
          <a:p>
            <a:pPr marL="804863"/>
            <a:r>
              <a:rPr lang="ru-RU" sz="2800" dirty="0" smtClean="0"/>
              <a:t>развитие навыков противодействия стрессовым факторам;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08" y="274638"/>
            <a:ext cx="6543692" cy="1654164"/>
          </a:xfrm>
        </p:spPr>
        <p:txBody>
          <a:bodyPr/>
          <a:lstStyle/>
          <a:p>
            <a:r>
              <a:rPr lang="ru-RU" dirty="0" smtClean="0"/>
              <a:t>Рецензирование превентивных программ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08" y="2143116"/>
            <a:ext cx="6786610" cy="450059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2800" dirty="0" smtClean="0"/>
              <a:t>Оценка оформления программы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Оценка ресурсного обеспечения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Оценка содержания и порядка проведения мероприятий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Оценка порядка контроля эффективности мер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Оценка порядка предоставления отчетности по итогам реализации программы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0510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ru-RU" sz="3200" dirty="0" smtClean="0"/>
              <a:t>Оформление программы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8929718" cy="5500726"/>
          </a:xfrm>
        </p:spPr>
        <p:txBody>
          <a:bodyPr/>
          <a:lstStyle/>
          <a:p>
            <a:pPr marL="271463" lvl="1" indent="-271463"/>
            <a:r>
              <a:rPr lang="ru-RU" sz="2000" dirty="0" smtClean="0"/>
              <a:t>полный перечень авторов, исполнителей и соисполнителей превентивной программы;</a:t>
            </a:r>
          </a:p>
          <a:p>
            <a:pPr marL="271463" lvl="1" indent="-271463"/>
            <a:r>
              <a:rPr lang="ru-RU" sz="2000" dirty="0" smtClean="0"/>
              <a:t>обоснование актуальности проблемы; </a:t>
            </a:r>
          </a:p>
          <a:p>
            <a:pPr marL="271463" lvl="1" indent="-271463"/>
            <a:r>
              <a:rPr lang="ru-RU" sz="2000" dirty="0" smtClean="0"/>
              <a:t>цели и задачи; </a:t>
            </a:r>
          </a:p>
          <a:p>
            <a:pPr marL="271463" lvl="1" indent="-271463"/>
            <a:r>
              <a:rPr lang="ru-RU" sz="2000" dirty="0" smtClean="0"/>
              <a:t>план мероприятий программы;</a:t>
            </a:r>
          </a:p>
          <a:p>
            <a:pPr marL="271463" lvl="1" indent="-271463"/>
            <a:r>
              <a:rPr lang="ru-RU" sz="2000" dirty="0" smtClean="0"/>
              <a:t>развернутое описание каждого вида мероприятий с обоснованием их эффективности;</a:t>
            </a:r>
          </a:p>
          <a:p>
            <a:pPr marL="271463" lvl="1" indent="-271463"/>
            <a:r>
              <a:rPr lang="ru-RU" sz="2000" dirty="0" smtClean="0"/>
              <a:t>порядок оценки эффективности реализации программы;</a:t>
            </a:r>
          </a:p>
          <a:p>
            <a:pPr marL="271463" lvl="1" indent="-271463"/>
            <a:r>
              <a:rPr lang="ru-RU" sz="2000" dirty="0" smtClean="0"/>
              <a:t>порядок (методику) оценки удовлетворенности участников профилактических мероприятий; </a:t>
            </a:r>
          </a:p>
          <a:p>
            <a:pPr marL="271463" lvl="1" indent="-271463"/>
            <a:r>
              <a:rPr lang="ru-RU" sz="2000" dirty="0" smtClean="0"/>
              <a:t>сведения о материально-техническом и финансовом обеспечении мероприятий программы;</a:t>
            </a:r>
          </a:p>
          <a:p>
            <a:pPr marL="271463" lvl="1" indent="-271463"/>
            <a:r>
              <a:rPr lang="ru-RU" sz="2000" dirty="0" smtClean="0"/>
              <a:t>порядок отчетности о реализации превентивной программы;</a:t>
            </a:r>
          </a:p>
          <a:p>
            <a:pPr marL="271463" lvl="1" indent="-271463"/>
            <a:r>
              <a:rPr lang="ru-RU" sz="2000" dirty="0" smtClean="0"/>
              <a:t>список литературных источников и Интернет-ресурсов, использованных при подготовке программы.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1000132"/>
          </a:xfrm>
        </p:spPr>
        <p:txBody>
          <a:bodyPr/>
          <a:lstStyle/>
          <a:p>
            <a:r>
              <a:rPr lang="ru-RU" sz="3600" dirty="0" smtClean="0"/>
              <a:t>Требования к кадровым ресурсам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500726"/>
          </a:xfrm>
        </p:spPr>
        <p:txBody>
          <a:bodyPr/>
          <a:lstStyle/>
          <a:p>
            <a:pPr lvl="0"/>
            <a:r>
              <a:rPr lang="ru-RU" sz="2400" dirty="0" smtClean="0"/>
              <a:t>Авторы и исполнители программы и организаторы профилактических мероприятий должны иметь среднее профессиональное образование, либо незаконченное высшее профессиональное образование в объеме не менее 3 курсов, либо высшее профессиональное образование в сфере психологии, педагогики, социальной работы, права или медицины</a:t>
            </a:r>
          </a:p>
          <a:p>
            <a:pPr lvl="0"/>
            <a:r>
              <a:rPr lang="ru-RU" sz="2400" dirty="0" smtClean="0"/>
              <a:t>Все авторы, исполнители и соисполнители превентивной программы не должны состоять на диспансерном учете по поводу наркологических заболеваний и иметь судимости за преступления, связанные с незаконным оборотом наркотиков</a:t>
            </a:r>
          </a:p>
          <a:p>
            <a:pPr lvl="0"/>
            <a:r>
              <a:rPr lang="ru-RU" sz="2400" dirty="0" smtClean="0"/>
              <a:t>В числе авторов превентивной программы обязательно наличие врача-нарколога.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Научно-методическое и информационное обеспечение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929718" cy="4900634"/>
          </a:xfrm>
        </p:spPr>
        <p:txBody>
          <a:bodyPr/>
          <a:lstStyle/>
          <a:p>
            <a:pPr lvl="1"/>
            <a:r>
              <a:rPr lang="ru-RU" sz="2400" dirty="0" smtClean="0"/>
              <a:t>Обоснование актуальности проблемы должно быть сделано с использованием статистических материалов давностью не более 3 лет;</a:t>
            </a:r>
          </a:p>
          <a:p>
            <a:pPr lvl="1"/>
            <a:r>
              <a:rPr lang="ru-RU" sz="2400" dirty="0" smtClean="0"/>
              <a:t>Обязательно использование при подготовке превентивной программы литературных источников давностью не более 5 лет, периодических изданий и материалов в электронном виде давностью не более 3 лет;</a:t>
            </a:r>
          </a:p>
          <a:p>
            <a:pPr lvl="1"/>
            <a:r>
              <a:rPr lang="ru-RU" sz="2400" dirty="0" smtClean="0"/>
              <a:t>Авторами всех материалов, содержащих информацию о воздействии психоактивных веществ на организм человека, должны быть лица, имеющие высшее медицинское образование.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</p:spPr>
        <p:txBody>
          <a:bodyPr/>
          <a:lstStyle/>
          <a:p>
            <a:r>
              <a:rPr lang="ru-RU" dirty="0" smtClean="0"/>
              <a:t>Мероприятия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5429288"/>
          </a:xfrm>
        </p:spPr>
        <p:txBody>
          <a:bodyPr/>
          <a:lstStyle/>
          <a:p>
            <a:r>
              <a:rPr lang="ru-RU" sz="2800" dirty="0" smtClean="0"/>
              <a:t>Использование только форм работы с доказанным положительным эффектом</a:t>
            </a:r>
          </a:p>
          <a:p>
            <a:r>
              <a:rPr lang="ru-RU" sz="2800" dirty="0" smtClean="0"/>
              <a:t>Исключение потенциально опасных мероприятий</a:t>
            </a:r>
          </a:p>
          <a:p>
            <a:r>
              <a:rPr lang="ru-RU" sz="2800" dirty="0" smtClean="0"/>
              <a:t>Работу по оказанию медицинской и психологической помощи, в том числе в виде консультаций, вправе осуществлять лица, имеющие соответствующее образование и квалификацию</a:t>
            </a:r>
          </a:p>
          <a:p>
            <a:r>
              <a:rPr lang="ru-RU" sz="2800" dirty="0" smtClean="0"/>
              <a:t>Не разрешаются дискуссии на тему легализации наркотиков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ru-RU" dirty="0" smtClean="0"/>
              <a:t>Самоконтроль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715436" cy="5214974"/>
          </a:xfrm>
        </p:spPr>
        <p:txBody>
          <a:bodyPr/>
          <a:lstStyle/>
          <a:p>
            <a:r>
              <a:rPr lang="ru-RU" dirty="0" smtClean="0"/>
              <a:t>Изучение авторами и исполнителями программы динамики показателей, позволяющих оценивать эффективность проводимой работы </a:t>
            </a:r>
          </a:p>
          <a:p>
            <a:r>
              <a:rPr lang="ru-RU" dirty="0" smtClean="0"/>
              <a:t>Оценка удовлетворенности участников мероприятий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Отчетность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Ежегодно</a:t>
            </a:r>
          </a:p>
          <a:p>
            <a:r>
              <a:rPr lang="ru-RU" dirty="0" smtClean="0"/>
              <a:t>По итогам реализации программы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011222"/>
          </a:xfrm>
        </p:spPr>
        <p:txBody>
          <a:bodyPr/>
          <a:lstStyle/>
          <a:p>
            <a:r>
              <a:rPr lang="ru-RU" sz="3600" dirty="0" smtClean="0"/>
              <a:t>Порядок проведения рецензирования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572560" cy="5143536"/>
          </a:xfrm>
        </p:spPr>
        <p:txBody>
          <a:bodyPr/>
          <a:lstStyle/>
          <a:p>
            <a:r>
              <a:rPr lang="ru-RU" sz="2800" dirty="0" smtClean="0"/>
              <a:t>Рассмотрение программ проводится УФСКН по Курской области с участием привлеченных экспертов</a:t>
            </a:r>
          </a:p>
          <a:p>
            <a:r>
              <a:rPr lang="ru-RU" sz="2800" dirty="0" smtClean="0"/>
              <a:t>Положительное заключение подтверждается выдачей свидетельства</a:t>
            </a:r>
          </a:p>
          <a:p>
            <a:r>
              <a:rPr lang="ru-RU" sz="2800" dirty="0" smtClean="0"/>
              <a:t>Право на государственную поддержку получают программы, успешно прошедшие рецензирование </a:t>
            </a:r>
          </a:p>
          <a:p>
            <a:r>
              <a:rPr lang="ru-RU" sz="2800" dirty="0" smtClean="0"/>
              <a:t>Содействие в реализации программ, не прошедших рецензирование, может быть расценено как правонарушение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706437"/>
          </a:xfrm>
        </p:spPr>
        <p:txBody>
          <a:bodyPr/>
          <a:lstStyle/>
          <a:p>
            <a:pPr eaLnBrk="1" hangingPunct="1"/>
            <a:r>
              <a:rPr lang="ru-RU" sz="4000" smtClean="0"/>
              <a:t>Целевые индикаторы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642350" cy="58324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Охват 100% молодежи 10 – 19 лет профилактической работой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Ежегодное сокращение числа подростков, состоящих на учете в КДН и правоохранительных органах, числа правонарушений, совершаемых несовершеннолетними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Сокращение числа подростков, признанных оказавшимися в ТЖС, детей, оставшихся без попечения родителей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Доведение обеспеченности специалистами по работе с молодежью и спорту до показателя 1 специалист на 50 человек населения в возрасте от 10 до 29 лет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Охват внеклассной работой не менее 70% молодежи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Временное трудоустройство на период каникул не менее 10% молодежи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Полных охват молодежи социально-психологическими исследованиями по выявлению индивидуальных факторов риска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Создание молодежных совещательных органов при администрациях (выборных представительных органах)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Наличие нормативно-правовой базы государственной поддержки </a:t>
            </a:r>
            <a:r>
              <a:rPr lang="ru-RU" sz="2000" smtClean="0"/>
              <a:t>общественных объединений</a:t>
            </a: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Рисунок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39" y="0"/>
            <a:ext cx="914783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72074"/>
            <a:ext cx="8229600" cy="1143000"/>
          </a:xfrm>
        </p:spPr>
        <p:txBody>
          <a:bodyPr/>
          <a:lstStyle/>
          <a:p>
            <a:r>
              <a:rPr lang="ru-RU" sz="6000" dirty="0" smtClean="0"/>
              <a:t>Спасибо за внимание!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Мнение молодежи Курской области </a:t>
            </a:r>
            <a:br>
              <a:rPr lang="ru-RU" sz="3200" dirty="0" smtClean="0"/>
            </a:br>
            <a:r>
              <a:rPr lang="ru-RU" sz="3200" dirty="0" smtClean="0"/>
              <a:t>о наркотиках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600200"/>
          <a:ext cx="8572560" cy="5043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01125" cy="857232"/>
          </a:xfrm>
        </p:spPr>
        <p:txBody>
          <a:bodyPr/>
          <a:lstStyle/>
          <a:p>
            <a:pPr eaLnBrk="1" hangingPunct="1"/>
            <a:r>
              <a:rPr lang="ru-RU" sz="3200" dirty="0" smtClean="0"/>
              <a:t>Информирование молодежи о наркотиках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4572000" y="857233"/>
            <a:ext cx="4572000" cy="6000768"/>
          </a:xfrm>
        </p:spPr>
        <p:txBody>
          <a:bodyPr/>
          <a:lstStyle/>
          <a:p>
            <a:pPr marL="3175" indent="-3175" algn="ctr" eaLnBrk="1" hangingPunct="1">
              <a:buNone/>
            </a:pPr>
            <a:r>
              <a:rPr lang="ru-RU" sz="2400" dirty="0" smtClean="0">
                <a:solidFill>
                  <a:srgbClr val="FFFF00"/>
                </a:solidFill>
              </a:rPr>
              <a:t>Источники информации, пользующиеся доверием</a:t>
            </a:r>
          </a:p>
          <a:p>
            <a:pPr eaLnBrk="1" hangingPunct="1"/>
            <a:r>
              <a:rPr lang="ru-RU" sz="2000" dirty="0" smtClean="0"/>
              <a:t>Специалисты – 45,2%</a:t>
            </a:r>
          </a:p>
          <a:p>
            <a:pPr eaLnBrk="1" hangingPunct="1"/>
            <a:r>
              <a:rPr lang="ru-RU" sz="2000" dirty="0" smtClean="0"/>
              <a:t>Родители, родственники – 35,7%</a:t>
            </a:r>
          </a:p>
          <a:p>
            <a:pPr eaLnBrk="1" hangingPunct="1"/>
            <a:r>
              <a:rPr lang="ru-RU" sz="2000" dirty="0" smtClean="0"/>
              <a:t>Средства массовой информации – 18,0%</a:t>
            </a:r>
          </a:p>
          <a:p>
            <a:pPr eaLnBrk="1" hangingPunct="1"/>
            <a:r>
              <a:rPr lang="ru-RU" sz="2000" dirty="0" smtClean="0"/>
              <a:t>Пропагандистские материалы – 11,7%</a:t>
            </a:r>
          </a:p>
          <a:p>
            <a:pPr eaLnBrk="1" hangingPunct="1"/>
            <a:r>
              <a:rPr lang="ru-RU" sz="2000" dirty="0" smtClean="0"/>
              <a:t>Научная литература – 10%</a:t>
            </a:r>
          </a:p>
          <a:p>
            <a:pPr eaLnBrk="1" hangingPunct="1"/>
            <a:r>
              <a:rPr lang="ru-RU" sz="2000" dirty="0" smtClean="0"/>
              <a:t>Друзья – 8,4%</a:t>
            </a:r>
          </a:p>
          <a:p>
            <a:pPr eaLnBrk="1" hangingPunct="1"/>
            <a:r>
              <a:rPr lang="ru-RU" sz="2000" dirty="0" smtClean="0"/>
              <a:t>Учебные занятия – 7,3%</a:t>
            </a:r>
          </a:p>
          <a:p>
            <a:pPr eaLnBrk="1" hangingPunct="1"/>
            <a:r>
              <a:rPr lang="ru-RU" sz="2000" dirty="0" smtClean="0"/>
              <a:t>Интернет - 3%</a:t>
            </a:r>
          </a:p>
          <a:p>
            <a:pPr eaLnBrk="1" hangingPunct="1"/>
            <a:r>
              <a:rPr lang="ru-RU" sz="2000" dirty="0" smtClean="0"/>
              <a:t>Духовенство – 2,4%</a:t>
            </a:r>
          </a:p>
          <a:p>
            <a:pPr eaLnBrk="1" hangingPunct="1"/>
            <a:r>
              <a:rPr lang="ru-RU" sz="2000" dirty="0" smtClean="0"/>
              <a:t>Общественные организации – 0,5%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0" y="857232"/>
            <a:ext cx="4500562" cy="600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75" marR="0" lvl="0" indent="-3175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Источники первичной информации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b="0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Средства массовой информации – 44,4%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Друзья – 17,7%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Родители, родственники – 14,1%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Специалисты – 7,0%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Пропагандистские материалы – 5,4%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Учебные занятия – 5,4%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Научная литература – 0,9%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Интернет – 1,6%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Духовенство – 0,8%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Общественные организации – 0,2%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Соотношение между готовностью молодежи к обращению за помощью специалистов и знанием мест ее оказания 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14488"/>
          <a:ext cx="822960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1474</Words>
  <Application>Microsoft Office PowerPoint</Application>
  <PresentationFormat>Экран (4:3)</PresentationFormat>
  <Paragraphs>204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Оформление по умолчанию</vt:lpstr>
      <vt:lpstr>Организация профилактической работы в условиях Курской области</vt:lpstr>
      <vt:lpstr>Динамика количества  несовершеннолетних потребителей ПАВ</vt:lpstr>
      <vt:lpstr>Слайд 3</vt:lpstr>
      <vt:lpstr>Слайд 4</vt:lpstr>
      <vt:lpstr>Слайд 5</vt:lpstr>
      <vt:lpstr>Слайд 6</vt:lpstr>
      <vt:lpstr>Мнение молодежи Курской области  о наркотиках</vt:lpstr>
      <vt:lpstr>Информирование молодежи о наркотиках</vt:lpstr>
      <vt:lpstr>Соотношение между готовностью молодежи к обращению за помощью специалистов и знанием мест ее оказания </vt:lpstr>
      <vt:lpstr>Мониторинг факторов риска</vt:lpstr>
      <vt:lpstr>Мониторинг факторов риска</vt:lpstr>
      <vt:lpstr>Мониторинг факторов риска</vt:lpstr>
      <vt:lpstr>Ведущие факторы риска</vt:lpstr>
      <vt:lpstr>Контроль эффективности профилактики</vt:lpstr>
      <vt:lpstr>Оценка эффективности профилактических мероприятий</vt:lpstr>
      <vt:lpstr>Формы работы, признанные эффективными</vt:lpstr>
      <vt:lpstr>Формы работы, признанные малоэффективными и потенциально опасными</vt:lpstr>
      <vt:lpstr>Актуальные информационно-образовательные потребности молодежи</vt:lpstr>
      <vt:lpstr>Актуальные информационно-образовательные потребности родителей</vt:lpstr>
      <vt:lpstr>Основные задачи профилактической работы в условиях Курской области</vt:lpstr>
      <vt:lpstr>Основные задачи профилактической работы в условиях Курской области</vt:lpstr>
      <vt:lpstr>Основные задачи профилактической работы в условиях Курской области</vt:lpstr>
      <vt:lpstr>Основные задачи профилактической работы в условиях Курской области</vt:lpstr>
      <vt:lpstr>Основные задачи профилактической работы в условиях Курской области</vt:lpstr>
      <vt:lpstr>Основные задачи профилактической работы в условиях Курской области</vt:lpstr>
      <vt:lpstr>Рецензирование превентивных программ</vt:lpstr>
      <vt:lpstr>Оформление программы</vt:lpstr>
      <vt:lpstr>Требования к кадровым ресурсам</vt:lpstr>
      <vt:lpstr>Научно-методическое и информационное обеспечение</vt:lpstr>
      <vt:lpstr>Мероприятия</vt:lpstr>
      <vt:lpstr>Самоконтроль</vt:lpstr>
      <vt:lpstr>Отчетность</vt:lpstr>
      <vt:lpstr>Порядок проведения рецензирования</vt:lpstr>
      <vt:lpstr>Целевые индикаторы</vt:lpstr>
      <vt:lpstr>Спасибо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профилактической работы в условиях Курской области</dc:title>
  <dc:creator>Admin</dc:creator>
  <cp:lastModifiedBy>Book</cp:lastModifiedBy>
  <cp:revision>54</cp:revision>
  <dcterms:created xsi:type="dcterms:W3CDTF">2009-02-10T07:13:12Z</dcterms:created>
  <dcterms:modified xsi:type="dcterms:W3CDTF">2009-09-11T06:49:54Z</dcterms:modified>
</cp:coreProperties>
</file>