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78" r:id="rId4"/>
    <p:sldId id="276" r:id="rId5"/>
    <p:sldId id="312" r:id="rId6"/>
    <p:sldId id="333" r:id="rId7"/>
    <p:sldId id="309" r:id="rId8"/>
    <p:sldId id="319" r:id="rId9"/>
    <p:sldId id="320" r:id="rId10"/>
    <p:sldId id="327" r:id="rId11"/>
    <p:sldId id="304" r:id="rId12"/>
    <p:sldId id="335" r:id="rId13"/>
    <p:sldId id="33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DF58D"/>
    <a:srgbClr val="808080"/>
    <a:srgbClr val="FCFCFC"/>
    <a:srgbClr val="E8E8E8"/>
    <a:srgbClr val="FFD84B"/>
    <a:srgbClr val="FFFFFF"/>
    <a:srgbClr val="FFC31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60"/>
  </p:normalViewPr>
  <p:slideViewPr>
    <p:cSldViewPr>
      <p:cViewPr>
        <p:scale>
          <a:sx n="90" d="100"/>
          <a:sy n="90" d="100"/>
        </p:scale>
        <p:origin x="-84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4226C2-7100-48DF-9AD7-BEF8BB17B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2B3E79-CDEE-4745-A4D0-2411A43E5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B3E79-CDEE-4745-A4D0-2411A43E5B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588A-EE49-40E4-8B0E-FD56B7931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AE83B-AE27-4BAC-8EDA-22EB92662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AD551-D8DB-4BEC-B0C3-F31A8443C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84DD6-82AF-417B-8955-507B55542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F9D2-9A8C-4BF5-985C-C932B32D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6DA3B-4D60-48D2-A913-ECCD5912B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DA28-F693-4F5F-927F-0B2E8839E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6FAFC-D392-4AA2-9244-AA6D85F3B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A4E0-176B-459E-A854-FF1E633AA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43C1B-EFFC-41D9-AE29-1F39CE8B7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9CFE9-AC1E-45AB-BFC9-E7F20385D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38944-B37B-4CC0-83C7-E13C4ED02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15A71-EF76-4AB9-86B8-769E86A47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8955C-0C95-44B4-A946-03AAE1420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8268D8-6AB6-42A5-B3ED-3814B97C2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3" name="Picture 37" descr="wat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557213" y="2287588"/>
            <a:ext cx="8229600" cy="927100"/>
          </a:xfrm>
        </p:spPr>
        <p:txBody>
          <a:bodyPr/>
          <a:lstStyle/>
          <a:p>
            <a:pPr algn="ctr" eaLnBrk="1" hangingPunct="1">
              <a:defRPr/>
            </a:pPr>
            <a:endParaRPr lang="ru-RU" sz="32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1938" y="4857750"/>
            <a:ext cx="47863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Управление Образования администрации Володарского муниципального района Нижегородской области </a:t>
            </a:r>
          </a:p>
        </p:txBody>
      </p:sp>
      <p:pic>
        <p:nvPicPr>
          <p:cNvPr id="1026" name="Picture 2" descr="C:\Users\1\Desktop\Новая папка (2)\фото папка\0_c41a_86cf7f4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Обоянский район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760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Экскурсии – одна из распространенных форм отдыха детей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14282" y="4143380"/>
            <a:ext cx="3038302" cy="2277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8596" y="1214422"/>
            <a:ext cx="278608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429256" y="1357298"/>
            <a:ext cx="340042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/>
          <p:cNvPicPr>
            <a:picLocks noGrp="1"/>
          </p:cNvPicPr>
          <p:nvPr>
            <p:ph sz="quarter" idx="4294967295"/>
          </p:nvPr>
        </p:nvPicPr>
        <p:blipFill>
          <a:blip r:embed="rId5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72132" y="4214818"/>
            <a:ext cx="3286148" cy="228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F:\трудные\14.06.2013\DSC01169 [1600x1200]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571744"/>
            <a:ext cx="3096343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://s49.radikal.ru/i123/0904/26/34be7e7c88e0.png"/>
          <p:cNvSpPr>
            <a:spLocks noChangeAspect="1" noChangeArrowheads="1"/>
          </p:cNvSpPr>
          <p:nvPr/>
        </p:nvSpPr>
        <p:spPr bwMode="auto">
          <a:xfrm>
            <a:off x="155575" y="-4052888"/>
            <a:ext cx="12363450" cy="844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7338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Социальный эффект организации </a:t>
            </a:r>
            <a:br>
              <a:rPr lang="ru-RU" sz="32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32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отдыха и оздоровления</a:t>
            </a:r>
            <a:endParaRPr lang="en-US" sz="3200" i="1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invGray">
          <a:xfrm>
            <a:off x="755650" y="3573463"/>
            <a:ext cx="7858125" cy="814387"/>
          </a:xfrm>
          <a:prstGeom prst="roundRect">
            <a:avLst>
              <a:gd name="adj" fmla="val 53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gray">
          <a:xfrm rot="10800000">
            <a:off x="755650" y="2492375"/>
            <a:ext cx="7786688" cy="785813"/>
          </a:xfrm>
          <a:prstGeom prst="roundRect">
            <a:avLst>
              <a:gd name="adj" fmla="val 5421"/>
            </a:avLst>
          </a:prstGeom>
          <a:gradFill rotWithShape="1">
            <a:gsLst>
              <a:gs pos="0">
                <a:schemeClr val="folHlink"/>
              </a:gs>
              <a:gs pos="100000">
                <a:srgbClr val="90B324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rot="10800000" wrap="none" anchor="ctr">
            <a:flatTx/>
          </a:bodyPr>
          <a:lstStyle/>
          <a:p>
            <a:endParaRPr lang="ru-RU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invGray">
          <a:xfrm>
            <a:off x="755650" y="1412875"/>
            <a:ext cx="7858125" cy="785813"/>
          </a:xfrm>
          <a:prstGeom prst="roundRect">
            <a:avLst>
              <a:gd name="adj" fmla="val 658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87" name="AutoShape 10"/>
          <p:cNvSpPr>
            <a:spLocks noChangeArrowheads="1"/>
          </p:cNvSpPr>
          <p:nvPr/>
        </p:nvSpPr>
        <p:spPr bwMode="invGray">
          <a:xfrm flipV="1">
            <a:off x="827088" y="4724400"/>
            <a:ext cx="7786687" cy="857250"/>
          </a:xfrm>
          <a:prstGeom prst="roundRect">
            <a:avLst>
              <a:gd name="adj" fmla="val 6620"/>
            </a:avLst>
          </a:prstGeom>
          <a:gradFill rotWithShape="1">
            <a:gsLst>
              <a:gs pos="0">
                <a:schemeClr val="hlink"/>
              </a:gs>
              <a:gs pos="100000">
                <a:srgbClr val="DBA715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rot="10800000" wrap="none" anchor="ctr">
            <a:flatTx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87450" y="3716338"/>
            <a:ext cx="764381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Снижение уровня правонарушений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6013" y="1412875"/>
            <a:ext cx="759301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Отсутствие случаев травматизма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988" y="4724400"/>
            <a:ext cx="7429500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Максимальный охват детей услугами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отдыха и оздоровления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550" y="2349500"/>
            <a:ext cx="7500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Удовлетворенность населения услугами отдыха и оздоровления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Сдача зимних норм ГТО</a:t>
            </a:r>
            <a:endParaRPr lang="ru-RU" sz="2400" dirty="0"/>
          </a:p>
        </p:txBody>
      </p:sp>
      <p:pic>
        <p:nvPicPr>
          <p:cNvPr id="3074" name="Picture 2" descr="C:\Users\1\Desktop\Новая папка (2)\фото папка\IMG_0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128792" cy="5149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9 декабря 2016 года состоялось открытие кинотеатра с возможностью просмотра фильмов в формате 3</a:t>
            </a:r>
            <a:r>
              <a:rPr lang="en-US" sz="2000" dirty="0" smtClean="0"/>
              <a:t>D </a:t>
            </a:r>
            <a:r>
              <a:rPr lang="ru-RU" sz="2000" dirty="0" smtClean="0"/>
              <a:t>и</a:t>
            </a:r>
            <a:r>
              <a:rPr lang="en-US" sz="2000" dirty="0" smtClean="0"/>
              <a:t> 2D</a:t>
            </a:r>
            <a:endParaRPr lang="ru-RU" sz="2000" dirty="0"/>
          </a:p>
        </p:txBody>
      </p:sp>
      <p:pic>
        <p:nvPicPr>
          <p:cNvPr id="2050" name="Picture 2" descr="C:\Users\1\Desktop\презентация\oboyan-6801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28092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73088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/>
              <a:t>Приоритетные направления  организации летнего отдыха детей</a:t>
            </a:r>
            <a:endParaRPr lang="en-US" sz="32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3292475" y="2465388"/>
            <a:ext cx="2587625" cy="360680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6056313" y="2465388"/>
            <a:ext cx="2587625" cy="296386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6196013" y="2214563"/>
            <a:ext cx="2355850" cy="523875"/>
            <a:chOff x="3964" y="2071"/>
            <a:chExt cx="1484" cy="330"/>
          </a:xfrm>
        </p:grpSpPr>
        <p:sp>
          <p:nvSpPr>
            <p:cNvPr id="5135" name="AutoShape 6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AutoShape 7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6" name="Group 9"/>
          <p:cNvGrpSpPr>
            <a:grpSpLocks/>
          </p:cNvGrpSpPr>
          <p:nvPr/>
        </p:nvGrpSpPr>
        <p:grpSpPr bwMode="auto">
          <a:xfrm>
            <a:off x="3403600" y="2214563"/>
            <a:ext cx="2355850" cy="523875"/>
            <a:chOff x="2140" y="2071"/>
            <a:chExt cx="1484" cy="330"/>
          </a:xfrm>
        </p:grpSpPr>
        <p:sp>
          <p:nvSpPr>
            <p:cNvPr id="5133" name="AutoShape 1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" name="AutoShape 1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" name="AutoShape 13"/>
          <p:cNvSpPr>
            <a:spLocks noChangeArrowheads="1"/>
          </p:cNvSpPr>
          <p:nvPr/>
        </p:nvSpPr>
        <p:spPr bwMode="gray">
          <a:xfrm>
            <a:off x="530225" y="2465388"/>
            <a:ext cx="2587625" cy="360680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128" name="AutoShape 14"/>
          <p:cNvSpPr>
            <a:spLocks noChangeArrowheads="1"/>
          </p:cNvSpPr>
          <p:nvPr/>
        </p:nvSpPr>
        <p:spPr bwMode="ltGray">
          <a:xfrm>
            <a:off x="628650" y="2214563"/>
            <a:ext cx="2355850" cy="52387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15"/>
          <p:cNvSpPr>
            <a:spLocks noChangeArrowheads="1"/>
          </p:cNvSpPr>
          <p:nvPr/>
        </p:nvSpPr>
        <p:spPr bwMode="ltGray">
          <a:xfrm>
            <a:off x="665163" y="2246313"/>
            <a:ext cx="2273300" cy="125412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hlink">
                  <a:alpha val="70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gray">
          <a:xfrm>
            <a:off x="6105525" y="2890838"/>
            <a:ext cx="2506663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SzPct val="90000"/>
              <a:defRPr/>
            </a:pPr>
            <a:r>
              <a:rPr lang="ru-RU" sz="1600" b="1" i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Укрепление здоровья детей, приобщение к здоровому образу жизни, к занятиям спортом и физической культурой, профилактика вредных привычек</a:t>
            </a:r>
            <a:endParaRPr lang="en-US" sz="1600" b="1" i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750" y="2871788"/>
            <a:ext cx="2286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Обеспечение максимального охвата формами организованного отдыха детей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09938" y="2871788"/>
            <a:ext cx="2500312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Обеспечение доступности детского отдыха для максимального количества детей различных социальных категорий населения, уделяя максимальное внимание детям из семей в трудной жизненной ситуации.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71500"/>
            <a:ext cx="8229600" cy="9271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i="1" dirty="0" smtClean="0"/>
              <a:t>Формы организованного отдыха детей в Обоянском районе </a:t>
            </a:r>
            <a:endParaRPr lang="en-US" sz="3200" i="1" dirty="0" smtClean="0"/>
          </a:p>
        </p:txBody>
      </p:sp>
      <p:grpSp>
        <p:nvGrpSpPr>
          <p:cNvPr id="6147" name="Группа 99"/>
          <p:cNvGrpSpPr>
            <a:grpSpLocks/>
          </p:cNvGrpSpPr>
          <p:nvPr/>
        </p:nvGrpSpPr>
        <p:grpSpPr bwMode="auto">
          <a:xfrm>
            <a:off x="500063" y="4429125"/>
            <a:ext cx="8429625" cy="1306513"/>
            <a:chOff x="585761" y="4694253"/>
            <a:chExt cx="8185308" cy="949325"/>
          </a:xfrm>
        </p:grpSpPr>
        <p:grpSp>
          <p:nvGrpSpPr>
            <p:cNvPr id="6184" name="Group 12"/>
            <p:cNvGrpSpPr>
              <a:grpSpLocks/>
            </p:cNvGrpSpPr>
            <p:nvPr/>
          </p:nvGrpSpPr>
          <p:grpSpPr bwMode="auto">
            <a:xfrm>
              <a:off x="1013938" y="4765214"/>
              <a:ext cx="7757131" cy="594241"/>
              <a:chOff x="840" y="1416"/>
              <a:chExt cx="4080" cy="414"/>
            </a:xfrm>
          </p:grpSpPr>
          <p:sp>
            <p:nvSpPr>
              <p:cNvPr id="77" name="AutoShape 13"/>
              <p:cNvSpPr>
                <a:spLocks noChangeArrowheads="1"/>
              </p:cNvSpPr>
              <p:nvPr/>
            </p:nvSpPr>
            <p:spPr bwMode="ltGray">
              <a:xfrm>
                <a:off x="840" y="1416"/>
                <a:ext cx="4058" cy="385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92157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Трудоустройство детей и подростков</a:t>
                </a:r>
                <a:endParaRPr lang="ru-RU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grpSp>
            <p:nvGrpSpPr>
              <p:cNvPr id="6189" name="Group 14"/>
              <p:cNvGrpSpPr>
                <a:grpSpLocks/>
              </p:cNvGrpSpPr>
              <p:nvPr/>
            </p:nvGrpSpPr>
            <p:grpSpPr bwMode="auto">
              <a:xfrm>
                <a:off x="840" y="1466"/>
                <a:ext cx="4080" cy="364"/>
                <a:chOff x="853" y="1466"/>
                <a:chExt cx="4025" cy="364"/>
              </a:xfrm>
            </p:grpSpPr>
            <p:sp>
              <p:nvSpPr>
                <p:cNvPr id="79" name="AutoShape 15"/>
                <p:cNvSpPr>
                  <a:spLocks noChangeArrowheads="1"/>
                </p:cNvSpPr>
                <p:nvPr/>
              </p:nvSpPr>
              <p:spPr bwMode="ltGray">
                <a:xfrm>
                  <a:off x="890" y="1715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alpha val="0"/>
                      </a:schemeClr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" name="AutoShape 16"/>
                <p:cNvSpPr>
                  <a:spLocks noChangeArrowheads="1"/>
                </p:cNvSpPr>
                <p:nvPr/>
              </p:nvSpPr>
              <p:spPr bwMode="ltGray">
                <a:xfrm>
                  <a:off x="853" y="146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89" name="Text Box 25"/>
            <p:cNvSpPr txBox="1">
              <a:spLocks noChangeArrowheads="1"/>
            </p:cNvSpPr>
            <p:nvPr/>
          </p:nvSpPr>
          <p:spPr bwMode="black">
            <a:xfrm>
              <a:off x="1264016" y="4859203"/>
              <a:ext cx="7166383" cy="40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>
                <a:spcBef>
                  <a:spcPct val="50000"/>
                </a:spcBef>
                <a:buClr>
                  <a:schemeClr val="tx1"/>
                </a:buClr>
                <a:defRPr/>
              </a:pP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pic>
          <p:nvPicPr>
            <p:cNvPr id="6186" name="Picture 27" descr="1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/>
            <a:stretch>
              <a:fillRect/>
            </a:stretch>
          </p:blipFill>
          <p:spPr bwMode="auto">
            <a:xfrm>
              <a:off x="585761" y="4694253"/>
              <a:ext cx="792163" cy="94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" name="Text Box 31"/>
            <p:cNvSpPr txBox="1">
              <a:spLocks noChangeArrowheads="1"/>
            </p:cNvSpPr>
            <p:nvPr/>
          </p:nvSpPr>
          <p:spPr bwMode="gray">
            <a:xfrm>
              <a:off x="931836" y="4830778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entury Gothic" pitchFamily="34" charset="0"/>
                </a:rPr>
                <a:t>4</a:t>
              </a:r>
            </a:p>
          </p:txBody>
        </p:sp>
      </p:grpSp>
      <p:grpSp>
        <p:nvGrpSpPr>
          <p:cNvPr id="6148" name="Группа 97"/>
          <p:cNvGrpSpPr>
            <a:grpSpLocks/>
          </p:cNvGrpSpPr>
          <p:nvPr/>
        </p:nvGrpSpPr>
        <p:grpSpPr bwMode="auto">
          <a:xfrm>
            <a:off x="571500" y="1785938"/>
            <a:ext cx="8572500" cy="949325"/>
            <a:chOff x="590524" y="2139966"/>
            <a:chExt cx="8215397" cy="949325"/>
          </a:xfrm>
        </p:grpSpPr>
        <p:grpSp>
          <p:nvGrpSpPr>
            <p:cNvPr id="6176" name="Group 17"/>
            <p:cNvGrpSpPr>
              <a:grpSpLocks/>
            </p:cNvGrpSpPr>
            <p:nvPr/>
          </p:nvGrpSpPr>
          <p:grpSpPr bwMode="auto">
            <a:xfrm>
              <a:off x="785786" y="2144728"/>
              <a:ext cx="7715304" cy="688975"/>
              <a:chOff x="720" y="1392"/>
              <a:chExt cx="4058" cy="480"/>
            </a:xfrm>
          </p:grpSpPr>
          <p:sp>
            <p:nvSpPr>
              <p:cNvPr id="82" name="AutoShape 18"/>
              <p:cNvSpPr>
                <a:spLocks noChangeArrowheads="1"/>
              </p:cNvSpPr>
              <p:nvPr/>
            </p:nvSpPr>
            <p:spPr bwMode="ltGray">
              <a:xfrm>
                <a:off x="720" y="1392"/>
                <a:ext cx="4059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92157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6181" name="Group 19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84" name="AutoShape 20"/>
                <p:cNvSpPr>
                  <a:spLocks noChangeArrowheads="1"/>
                </p:cNvSpPr>
                <p:nvPr/>
              </p:nvSpPr>
              <p:spPr bwMode="ltGray">
                <a:xfrm>
                  <a:off x="743" y="1736"/>
                  <a:ext cx="3991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5" name="AutoShape 21"/>
                <p:cNvSpPr>
                  <a:spLocks noChangeArrowheads="1"/>
                </p:cNvSpPr>
                <p:nvPr/>
              </p:nvSpPr>
              <p:spPr bwMode="ltGray">
                <a:xfrm>
                  <a:off x="743" y="1407"/>
                  <a:ext cx="3991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86" name="Text Box 22"/>
            <p:cNvSpPr txBox="1">
              <a:spLocks noChangeArrowheads="1"/>
            </p:cNvSpPr>
            <p:nvPr/>
          </p:nvSpPr>
          <p:spPr bwMode="black">
            <a:xfrm>
              <a:off x="1252320" y="2259028"/>
              <a:ext cx="7553601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>
                <a:spcBef>
                  <a:spcPct val="50000"/>
                </a:spcBef>
                <a:buClr>
                  <a:schemeClr val="tx1"/>
                </a:buClr>
                <a:defRPr/>
              </a:pPr>
              <a:r>
                <a:rPr lang="ru-RU" sz="20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О</a:t>
              </a:r>
              <a:r>
                <a:rPr lang="ru-RU" sz="2000" b="1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тдых </a:t>
              </a:r>
              <a:r>
                <a:rPr lang="ru-RU" sz="20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детей </a:t>
              </a:r>
              <a:r>
                <a:rPr lang="ru-RU" sz="2000" b="1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в оздоровительных  лагерях</a:t>
              </a:r>
              <a:endPara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pic>
          <p:nvPicPr>
            <p:cNvPr id="6178" name="Picture 30" descr="1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/>
            <a:stretch>
              <a:fillRect/>
            </a:stretch>
          </p:blipFill>
          <p:spPr bwMode="auto">
            <a:xfrm>
              <a:off x="590524" y="2139966"/>
              <a:ext cx="792162" cy="94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9" name="Text Box 32"/>
            <p:cNvSpPr txBox="1">
              <a:spLocks noChangeArrowheads="1"/>
            </p:cNvSpPr>
            <p:nvPr/>
          </p:nvSpPr>
          <p:spPr bwMode="gray">
            <a:xfrm>
              <a:off x="911199" y="2236803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entury Gothic" pitchFamily="34" charset="0"/>
                </a:rPr>
                <a:t>1</a:t>
              </a:r>
            </a:p>
          </p:txBody>
        </p:sp>
      </p:grpSp>
      <p:grpSp>
        <p:nvGrpSpPr>
          <p:cNvPr id="6149" name="Группа 98"/>
          <p:cNvGrpSpPr>
            <a:grpSpLocks/>
          </p:cNvGrpSpPr>
          <p:nvPr/>
        </p:nvGrpSpPr>
        <p:grpSpPr bwMode="auto">
          <a:xfrm>
            <a:off x="571500" y="2714625"/>
            <a:ext cx="8286750" cy="949325"/>
            <a:chOff x="530170" y="2997211"/>
            <a:chExt cx="7970920" cy="949325"/>
          </a:xfrm>
        </p:grpSpPr>
        <p:grpSp>
          <p:nvGrpSpPr>
            <p:cNvPr id="6168" name="Group 2"/>
            <p:cNvGrpSpPr>
              <a:grpSpLocks/>
            </p:cNvGrpSpPr>
            <p:nvPr/>
          </p:nvGrpSpPr>
          <p:grpSpPr bwMode="auto">
            <a:xfrm>
              <a:off x="785786" y="3001984"/>
              <a:ext cx="7715304" cy="688975"/>
              <a:chOff x="720" y="1392"/>
              <a:chExt cx="4058" cy="480"/>
            </a:xfrm>
          </p:grpSpPr>
          <p:sp>
            <p:nvSpPr>
              <p:cNvPr id="67" name="AutoShape 3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173" name="Group 4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9" name="AutoShape 5"/>
                <p:cNvSpPr>
                  <a:spLocks noChangeArrowheads="1"/>
                </p:cNvSpPr>
                <p:nvPr/>
              </p:nvSpPr>
              <p:spPr bwMode="gray">
                <a:xfrm>
                  <a:off x="743" y="1736"/>
                  <a:ext cx="3990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" name="AutoShape 6"/>
                <p:cNvSpPr>
                  <a:spLocks noChangeArrowheads="1"/>
                </p:cNvSpPr>
                <p:nvPr/>
              </p:nvSpPr>
              <p:spPr bwMode="gray">
                <a:xfrm>
                  <a:off x="743" y="1407"/>
                  <a:ext cx="3990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87" name="Text Box 23"/>
            <p:cNvSpPr txBox="1">
              <a:spLocks noChangeArrowheads="1"/>
            </p:cNvSpPr>
            <p:nvPr/>
          </p:nvSpPr>
          <p:spPr bwMode="black">
            <a:xfrm>
              <a:off x="1244804" y="2997211"/>
              <a:ext cx="7166194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>
                <a:spcBef>
                  <a:spcPct val="50000"/>
                </a:spcBef>
                <a:buClr>
                  <a:schemeClr val="tx1"/>
                </a:buClr>
                <a:defRPr/>
              </a:pPr>
              <a:r>
                <a:rPr lang="ru-RU" sz="20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ru-RU" sz="2000" b="1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Оздоровление </a:t>
              </a:r>
              <a:r>
                <a:rPr lang="ru-RU" sz="20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на базе учреждений соцзащиты, здравоохранения</a:t>
              </a:r>
              <a:endPara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pic>
          <p:nvPicPr>
            <p:cNvPr id="6170" name="Picture 29" descr="1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/>
            <a:stretch>
              <a:fillRect/>
            </a:stretch>
          </p:blipFill>
          <p:spPr bwMode="auto">
            <a:xfrm>
              <a:off x="530170" y="2997211"/>
              <a:ext cx="792163" cy="94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1" name="Text Box 33"/>
            <p:cNvSpPr txBox="1">
              <a:spLocks noChangeArrowheads="1"/>
            </p:cNvSpPr>
            <p:nvPr/>
          </p:nvSpPr>
          <p:spPr bwMode="gray">
            <a:xfrm>
              <a:off x="923899" y="3095641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entury Gothic" pitchFamily="34" charset="0"/>
                </a:rPr>
                <a:t>2</a:t>
              </a:r>
            </a:p>
          </p:txBody>
        </p:sp>
      </p:grpSp>
      <p:grpSp>
        <p:nvGrpSpPr>
          <p:cNvPr id="6150" name="Группа 100"/>
          <p:cNvGrpSpPr>
            <a:grpSpLocks/>
          </p:cNvGrpSpPr>
          <p:nvPr/>
        </p:nvGrpSpPr>
        <p:grpSpPr bwMode="auto">
          <a:xfrm>
            <a:off x="601663" y="3643313"/>
            <a:ext cx="8542337" cy="949325"/>
            <a:chOff x="601636" y="3848116"/>
            <a:chExt cx="8185206" cy="949325"/>
          </a:xfrm>
        </p:grpSpPr>
        <p:grpSp>
          <p:nvGrpSpPr>
            <p:cNvPr id="6160" name="Group 7"/>
            <p:cNvGrpSpPr>
              <a:grpSpLocks/>
            </p:cNvGrpSpPr>
            <p:nvPr/>
          </p:nvGrpSpPr>
          <p:grpSpPr bwMode="auto">
            <a:xfrm>
              <a:off x="785786" y="3859240"/>
              <a:ext cx="7715304" cy="688975"/>
              <a:chOff x="720" y="1392"/>
              <a:chExt cx="4058" cy="480"/>
            </a:xfrm>
          </p:grpSpPr>
          <p:sp>
            <p:nvSpPr>
              <p:cNvPr id="72" name="AutoShape 8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6165" name="Group 9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74" name="AutoShape 10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9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5" name="AutoShape 11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9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88" name="Text Box 24"/>
            <p:cNvSpPr txBox="1">
              <a:spLocks noChangeArrowheads="1"/>
            </p:cNvSpPr>
            <p:nvPr/>
          </p:nvSpPr>
          <p:spPr bwMode="black">
            <a:xfrm>
              <a:off x="1263328" y="3975116"/>
              <a:ext cx="7523514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>
                <a:spcBef>
                  <a:spcPct val="50000"/>
                </a:spcBef>
                <a:buClr>
                  <a:schemeClr val="tx1"/>
                </a:buClr>
                <a:defRPr/>
              </a:pPr>
              <a:r>
                <a:rPr lang="ru-RU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И</a:t>
              </a:r>
              <a:r>
                <a:rPr lang="ru-RU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спользование </a:t>
              </a:r>
              <a:r>
                <a:rPr lang="ru-RU" sz="20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малозатратных</a:t>
              </a:r>
              <a:r>
                <a:rPr lang="ru-RU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форм отдыха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pic>
          <p:nvPicPr>
            <p:cNvPr id="6162" name="Picture 28" descr="1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/>
            <a:stretch>
              <a:fillRect/>
            </a:stretch>
          </p:blipFill>
          <p:spPr bwMode="auto">
            <a:xfrm>
              <a:off x="601636" y="3848116"/>
              <a:ext cx="792163" cy="94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Text Box 34"/>
            <p:cNvSpPr txBox="1">
              <a:spLocks noChangeArrowheads="1"/>
            </p:cNvSpPr>
            <p:nvPr/>
          </p:nvSpPr>
          <p:spPr bwMode="gray">
            <a:xfrm>
              <a:off x="923899" y="3983053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entury Gothic" pitchFamily="34" charset="0"/>
                </a:rPr>
                <a:t>3</a:t>
              </a:r>
            </a:p>
          </p:txBody>
        </p:sp>
      </p:grpSp>
      <p:grpSp>
        <p:nvGrpSpPr>
          <p:cNvPr id="6151" name="Группа 119"/>
          <p:cNvGrpSpPr>
            <a:grpSpLocks/>
          </p:cNvGrpSpPr>
          <p:nvPr/>
        </p:nvGrpSpPr>
        <p:grpSpPr bwMode="auto">
          <a:xfrm>
            <a:off x="642938" y="5572125"/>
            <a:ext cx="8215312" cy="1092200"/>
            <a:chOff x="590524" y="2139966"/>
            <a:chExt cx="7929618" cy="949325"/>
          </a:xfrm>
        </p:grpSpPr>
        <p:grpSp>
          <p:nvGrpSpPr>
            <p:cNvPr id="6152" name="Group 17"/>
            <p:cNvGrpSpPr>
              <a:grpSpLocks/>
            </p:cNvGrpSpPr>
            <p:nvPr/>
          </p:nvGrpSpPr>
          <p:grpSpPr bwMode="auto">
            <a:xfrm>
              <a:off x="785786" y="2144728"/>
              <a:ext cx="7715304" cy="688975"/>
              <a:chOff x="720" y="1392"/>
              <a:chExt cx="4058" cy="480"/>
            </a:xfrm>
          </p:grpSpPr>
          <p:sp>
            <p:nvSpPr>
              <p:cNvPr id="6156" name="AutoShape 18"/>
              <p:cNvSpPr>
                <a:spLocks noChangeArrowheads="1"/>
              </p:cNvSpPr>
              <p:nvPr/>
            </p:nvSpPr>
            <p:spPr bwMode="lt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157" name="Group 19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27" name="AutoShape 20"/>
                <p:cNvSpPr>
                  <a:spLocks noChangeArrowheads="1"/>
                </p:cNvSpPr>
                <p:nvPr/>
              </p:nvSpPr>
              <p:spPr bwMode="ltGray">
                <a:xfrm>
                  <a:off x="743" y="1736"/>
                  <a:ext cx="3991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" name="AutoShape 21"/>
                <p:cNvSpPr>
                  <a:spLocks noChangeArrowheads="1"/>
                </p:cNvSpPr>
                <p:nvPr/>
              </p:nvSpPr>
              <p:spPr bwMode="ltGray">
                <a:xfrm>
                  <a:off x="743" y="1407"/>
                  <a:ext cx="3991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22" name="Text Box 22"/>
            <p:cNvSpPr txBox="1">
              <a:spLocks noChangeArrowheads="1"/>
            </p:cNvSpPr>
            <p:nvPr/>
          </p:nvSpPr>
          <p:spPr bwMode="black">
            <a:xfrm>
              <a:off x="1324492" y="2258632"/>
              <a:ext cx="7195650" cy="347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>
                <a:spcBef>
                  <a:spcPct val="50000"/>
                </a:spcBef>
                <a:buClr>
                  <a:schemeClr val="tx1"/>
                </a:buClr>
                <a:defRPr/>
              </a:pPr>
              <a:r>
                <a:rPr lang="ru-RU" sz="2000" b="1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Услуги учреждений культуры </a:t>
              </a:r>
              <a:endPara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pic>
          <p:nvPicPr>
            <p:cNvPr id="6154" name="Picture 30" descr="1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/>
            <a:stretch>
              <a:fillRect/>
            </a:stretch>
          </p:blipFill>
          <p:spPr bwMode="auto">
            <a:xfrm>
              <a:off x="590524" y="2139966"/>
              <a:ext cx="792162" cy="94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5" name="Text Box 32"/>
            <p:cNvSpPr txBox="1">
              <a:spLocks noChangeArrowheads="1"/>
            </p:cNvSpPr>
            <p:nvPr/>
          </p:nvSpPr>
          <p:spPr bwMode="gray">
            <a:xfrm>
              <a:off x="911199" y="2236803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>
                  <a:latin typeface="Century Gothic" pitchFamily="34" charset="0"/>
                </a:rPr>
                <a:t>5</a:t>
              </a:r>
              <a:endParaRPr lang="en-US" sz="2400" b="1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3" name="Rectangle 9"/>
          <p:cNvSpPr>
            <a:spLocks noChangeArrowheads="1"/>
          </p:cNvSpPr>
          <p:nvPr/>
        </p:nvSpPr>
        <p:spPr bwMode="gray">
          <a:xfrm>
            <a:off x="3635896" y="3356992"/>
            <a:ext cx="17065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n-US" b="1" dirty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gray">
          <a:xfrm>
            <a:off x="6365875" y="3490913"/>
            <a:ext cx="192090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n-US" b="1" dirty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black">
          <a:xfrm>
            <a:off x="179512" y="2204864"/>
            <a:ext cx="871537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 b="1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Были организованы </a:t>
            </a:r>
          </a:p>
          <a:p>
            <a:pPr algn="ctr">
              <a:defRPr/>
            </a:pPr>
            <a:r>
              <a:rPr lang="ru-RU" sz="3200" b="1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лагеря </a:t>
            </a:r>
            <a:r>
              <a:rPr lang="ru-RU" sz="32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с дневным </a:t>
            </a:r>
            <a:r>
              <a:rPr lang="ru-RU" sz="3200" b="1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пребыванием</a:t>
            </a:r>
          </a:p>
          <a:p>
            <a:pPr algn="ctr">
              <a:defRPr/>
            </a:pPr>
            <a:r>
              <a:rPr lang="ru-RU" sz="3200" b="1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На базе 10 школ, в которых в 2016 году отдохнуло 444 ребенка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95" name="TextBox 33"/>
          <p:cNvSpPr txBox="1">
            <a:spLocks noChangeArrowheads="1"/>
          </p:cNvSpPr>
          <p:nvPr/>
        </p:nvSpPr>
        <p:spPr bwMode="auto">
          <a:xfrm>
            <a:off x="785813" y="4000500"/>
            <a:ext cx="2143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dirty="0">
              <a:latin typeface="Century Gothic" pitchFamily="34" charset="0"/>
            </a:endParaRPr>
          </a:p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7196" name="TextBox 34"/>
          <p:cNvSpPr txBox="1">
            <a:spLocks noChangeArrowheads="1"/>
          </p:cNvSpPr>
          <p:nvPr/>
        </p:nvSpPr>
        <p:spPr bwMode="auto">
          <a:xfrm>
            <a:off x="3491880" y="3933056"/>
            <a:ext cx="20002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 dirty="0">
              <a:latin typeface="Century Gothic" pitchFamily="34" charset="0"/>
            </a:endParaRPr>
          </a:p>
          <a:p>
            <a:pPr algn="ctr"/>
            <a:endParaRPr lang="ru-RU" sz="1000" dirty="0">
              <a:latin typeface="Century Gothic" pitchFamily="34" charset="0"/>
            </a:endParaRPr>
          </a:p>
          <a:p>
            <a:pPr algn="ctr"/>
            <a:endParaRPr lang="ru-RU" sz="1000" dirty="0">
              <a:latin typeface="Century Gothic" pitchFamily="34" charset="0"/>
            </a:endParaRPr>
          </a:p>
          <a:p>
            <a:pPr algn="ctr"/>
            <a:endParaRPr lang="ru-RU" dirty="0">
              <a:latin typeface="Century Gothic" pitchFamily="34" charset="0"/>
            </a:endParaRPr>
          </a:p>
          <a:p>
            <a:pPr algn="ctr"/>
            <a:endParaRPr lang="ru-RU" b="1" i="1" dirty="0">
              <a:latin typeface="Century Gothic" pitchFamily="34" charset="0"/>
            </a:endParaRPr>
          </a:p>
          <a:p>
            <a:pPr algn="ctr"/>
            <a:endParaRPr lang="ru-RU" b="1" i="1" dirty="0">
              <a:latin typeface="Century Gothic" pitchFamily="34" charset="0"/>
            </a:endParaRPr>
          </a:p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7197" name="TextBox 35"/>
          <p:cNvSpPr txBox="1">
            <a:spLocks noChangeArrowheads="1"/>
          </p:cNvSpPr>
          <p:nvPr/>
        </p:nvSpPr>
        <p:spPr bwMode="auto">
          <a:xfrm>
            <a:off x="6357938" y="4000500"/>
            <a:ext cx="20002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 dirty="0">
              <a:latin typeface="Century Gothic" pitchFamily="34" charset="0"/>
            </a:endParaRPr>
          </a:p>
          <a:p>
            <a:pPr algn="ctr"/>
            <a:endParaRPr lang="ru-RU" sz="1000" dirty="0">
              <a:latin typeface="Century Gothic" pitchFamily="34" charset="0"/>
            </a:endParaRPr>
          </a:p>
          <a:p>
            <a:pPr algn="ctr"/>
            <a:endParaRPr lang="ru-RU" b="1" i="1" dirty="0">
              <a:latin typeface="Century Gothic" pitchFamily="34" charset="0"/>
            </a:endParaRPr>
          </a:p>
          <a:p>
            <a:pPr algn="ctr"/>
            <a:endParaRPr lang="ru-RU" dirty="0">
              <a:latin typeface="Century Gothic" pitchFamily="34" charset="0"/>
            </a:endParaRPr>
          </a:p>
          <a:p>
            <a:pPr algn="ctr"/>
            <a:endParaRPr lang="ru-RU" b="1" i="1" dirty="0">
              <a:latin typeface="Century Gothic" pitchFamily="34" charset="0"/>
            </a:endParaRPr>
          </a:p>
          <a:p>
            <a:pPr algn="ctr"/>
            <a:endParaRPr lang="ru-RU" dirty="0">
              <a:latin typeface="Century Gothic" pitchFamily="34" charset="0"/>
            </a:endParaRPr>
          </a:p>
        </p:txBody>
      </p:sp>
      <p:pic>
        <p:nvPicPr>
          <p:cNvPr id="3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3" y="0"/>
            <a:ext cx="3421045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83968" y="40568"/>
            <a:ext cx="4359998" cy="20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D:\загрузки\Трудовой лагерь 2013\СТУЛЬЯ АКТ ЗАЛ\Трудовая бригада Стулья акт зала (9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3024336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загрузки\Трудовой лагерь 2013\СТУЛЬЯ АКТ ЗАЛ\Трудовая бригада Стулья акт зала (12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2808312" cy="2286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:\работа идк\фото для статьи\энергетик\P10409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28"/>
            <a:ext cx="361952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G:\работа идк\фото для статьи\энергетик\P10405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4000504"/>
            <a:ext cx="3357586" cy="25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29" name="Picture 5" descr="G:\работа идк\фото для статьи\энергетик\P10406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571876"/>
            <a:ext cx="4038600" cy="3032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G:\работа идк\фото для статьи\энергетик\P105035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285728"/>
            <a:ext cx="3543248" cy="265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работа идк\фото для статьи\энергетик\DSC_03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71802" y="2357430"/>
            <a:ext cx="2964172" cy="197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9"/>
          <p:cNvSpPr>
            <a:spLocks noChangeArrowheads="1"/>
          </p:cNvSpPr>
          <p:nvPr/>
        </p:nvSpPr>
        <p:spPr bwMode="gray">
          <a:xfrm flipV="1">
            <a:off x="7072313" y="2428875"/>
            <a:ext cx="1933575" cy="962025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-321471" y="3607595"/>
            <a:ext cx="2928958" cy="2286016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197" name="Freeform 4"/>
          <p:cNvSpPr>
            <a:spLocks/>
          </p:cNvSpPr>
          <p:nvPr/>
        </p:nvSpPr>
        <p:spPr bwMode="gray">
          <a:xfrm>
            <a:off x="0" y="3357563"/>
            <a:ext cx="2149475" cy="481012"/>
          </a:xfrm>
          <a:custGeom>
            <a:avLst/>
            <a:gdLst>
              <a:gd name="T0" fmla="*/ 2147483647 w 1270"/>
              <a:gd name="T1" fmla="*/ 2147483647 h 303"/>
              <a:gd name="T2" fmla="*/ 2147483647 w 1270"/>
              <a:gd name="T3" fmla="*/ 2147483647 h 303"/>
              <a:gd name="T4" fmla="*/ 2147483647 w 1270"/>
              <a:gd name="T5" fmla="*/ 2147483647 h 303"/>
              <a:gd name="T6" fmla="*/ 2147483647 w 1270"/>
              <a:gd name="T7" fmla="*/ 2147483647 h 303"/>
              <a:gd name="T8" fmla="*/ 2147483647 w 1270"/>
              <a:gd name="T9" fmla="*/ 2147483647 h 303"/>
              <a:gd name="T10" fmla="*/ 2147483647 w 1270"/>
              <a:gd name="T11" fmla="*/ 2147483647 h 303"/>
              <a:gd name="T12" fmla="*/ 2147483647 w 1270"/>
              <a:gd name="T13" fmla="*/ 2147483647 h 303"/>
              <a:gd name="T14" fmla="*/ 2147483647 w 1270"/>
              <a:gd name="T15" fmla="*/ 2147483647 h 303"/>
              <a:gd name="T16" fmla="*/ 2147483647 w 1270"/>
              <a:gd name="T17" fmla="*/ 2147483647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0"/>
              <a:gd name="T28" fmla="*/ 0 h 303"/>
              <a:gd name="T29" fmla="*/ 1270 w 1270"/>
              <a:gd name="T30" fmla="*/ 303 h 3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gray">
          <a:xfrm>
            <a:off x="0" y="3500438"/>
            <a:ext cx="22145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05.06</a:t>
            </a:r>
            <a:r>
              <a:rPr lang="ru-RU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.-</a:t>
            </a:r>
            <a:r>
              <a:rPr lang="ru-RU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20.06.16</a:t>
            </a:r>
            <a:endParaRPr lang="en-US" b="1" dirty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1970064" y="3673481"/>
            <a:ext cx="2857519" cy="2225683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02" name="Freeform 8"/>
          <p:cNvSpPr>
            <a:spLocks/>
          </p:cNvSpPr>
          <p:nvPr/>
        </p:nvSpPr>
        <p:spPr bwMode="gray">
          <a:xfrm>
            <a:off x="2286000" y="3429000"/>
            <a:ext cx="2066925" cy="481013"/>
          </a:xfrm>
          <a:custGeom>
            <a:avLst/>
            <a:gdLst>
              <a:gd name="T0" fmla="*/ 2147483647 w 1261"/>
              <a:gd name="T1" fmla="*/ 2147483647 h 303"/>
              <a:gd name="T2" fmla="*/ 2147483647 w 1261"/>
              <a:gd name="T3" fmla="*/ 2147483647 h 303"/>
              <a:gd name="T4" fmla="*/ 2147483647 w 1261"/>
              <a:gd name="T5" fmla="*/ 2147483647 h 303"/>
              <a:gd name="T6" fmla="*/ 2147483647 w 1261"/>
              <a:gd name="T7" fmla="*/ 2147483647 h 303"/>
              <a:gd name="T8" fmla="*/ 2147483647 w 1261"/>
              <a:gd name="T9" fmla="*/ 2147483647 h 303"/>
              <a:gd name="T10" fmla="*/ 2147483647 w 1261"/>
              <a:gd name="T11" fmla="*/ 2147483647 h 303"/>
              <a:gd name="T12" fmla="*/ 2147483647 w 1261"/>
              <a:gd name="T13" fmla="*/ 2147483647 h 303"/>
              <a:gd name="T14" fmla="*/ 2147483647 w 1261"/>
              <a:gd name="T15" fmla="*/ 2147483647 h 303"/>
              <a:gd name="T16" fmla="*/ 2147483647 w 1261"/>
              <a:gd name="T17" fmla="*/ 2147483647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61"/>
              <a:gd name="T28" fmla="*/ 0 h 303"/>
              <a:gd name="T29" fmla="*/ 1261 w 1261"/>
              <a:gd name="T30" fmla="*/ 303 h 3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gray">
          <a:xfrm>
            <a:off x="2143125" y="3500438"/>
            <a:ext cx="235743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25.06-15.07.16</a:t>
            </a:r>
            <a:endParaRPr lang="en-US" b="1" dirty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4214810" y="3643314"/>
            <a:ext cx="2857520" cy="2286016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07" name="Freeform 12"/>
          <p:cNvSpPr>
            <a:spLocks/>
          </p:cNvSpPr>
          <p:nvPr/>
        </p:nvSpPr>
        <p:spPr bwMode="gray">
          <a:xfrm>
            <a:off x="4500563" y="3429000"/>
            <a:ext cx="2143125" cy="463550"/>
          </a:xfrm>
          <a:custGeom>
            <a:avLst/>
            <a:gdLst>
              <a:gd name="T0" fmla="*/ 2147483647 w 1260"/>
              <a:gd name="T1" fmla="*/ 2147483647 h 292"/>
              <a:gd name="T2" fmla="*/ 2147483647 w 1260"/>
              <a:gd name="T3" fmla="*/ 0 h 292"/>
              <a:gd name="T4" fmla="*/ 2147483647 w 1260"/>
              <a:gd name="T5" fmla="*/ 0 h 292"/>
              <a:gd name="T6" fmla="*/ 2147483647 w 1260"/>
              <a:gd name="T7" fmla="*/ 2147483647 h 292"/>
              <a:gd name="T8" fmla="*/ 2147483647 w 1260"/>
              <a:gd name="T9" fmla="*/ 2147483647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0"/>
              <a:gd name="T16" fmla="*/ 0 h 292"/>
              <a:gd name="T17" fmla="*/ 1260 w 1260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gray">
          <a:xfrm>
            <a:off x="4429125" y="3500438"/>
            <a:ext cx="235743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20.07-04.08.2016</a:t>
            </a:r>
            <a:endParaRPr lang="en-US" b="1" dirty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357438" y="1857375"/>
            <a:ext cx="2000250" cy="538163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2643188" y="1841500"/>
            <a:ext cx="150018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 смена</a:t>
            </a:r>
            <a:endParaRPr lang="en-US" b="1" i="1" dirty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572000" y="1857375"/>
            <a:ext cx="2214563" cy="538163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1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gray">
          <a:xfrm>
            <a:off x="5000625" y="1841500"/>
            <a:ext cx="16430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 смена</a:t>
            </a:r>
            <a:endParaRPr lang="en-US" b="1" i="1" dirty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42875" y="1771650"/>
            <a:ext cx="1714500" cy="538163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3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285750" y="1841500"/>
            <a:ext cx="135731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 смена</a:t>
            </a:r>
            <a:endParaRPr lang="en-US" b="1" i="1" dirty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0" y="2286000"/>
            <a:ext cx="1985963" cy="962025"/>
          </a:xfrm>
          <a:prstGeom prst="triangle">
            <a:avLst>
              <a:gd name="adj" fmla="val 4910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2428875" y="2286000"/>
            <a:ext cx="1928813" cy="10334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4714875" y="2357438"/>
            <a:ext cx="1933575" cy="9620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black">
          <a:xfrm>
            <a:off x="4000496" y="285728"/>
            <a:ext cx="4572032" cy="114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400" b="1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Детский оздоровительный лагерь «Солнышко»</a:t>
            </a:r>
            <a:endParaRPr lang="en-US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19" name="TextBox 33"/>
          <p:cNvSpPr txBox="1">
            <a:spLocks noChangeArrowheads="1"/>
          </p:cNvSpPr>
          <p:nvPr/>
        </p:nvSpPr>
        <p:spPr bwMode="auto">
          <a:xfrm>
            <a:off x="214313" y="4000500"/>
            <a:ext cx="192881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dirty="0">
              <a:latin typeface="Century Gothic" pitchFamily="34" charset="0"/>
            </a:endParaRPr>
          </a:p>
          <a:p>
            <a:pPr algn="ctr"/>
            <a:endParaRPr lang="ru-RU" b="1" i="1" dirty="0" smtClean="0">
              <a:latin typeface="Century Gothic" pitchFamily="34" charset="0"/>
            </a:endParaRPr>
          </a:p>
          <a:p>
            <a:pPr algn="ctr"/>
            <a:r>
              <a:rPr lang="ru-RU" sz="1400" b="1" i="1" dirty="0" smtClean="0">
                <a:latin typeface="Century Gothic" pitchFamily="34" charset="0"/>
              </a:rPr>
              <a:t>Профильная смена</a:t>
            </a:r>
          </a:p>
          <a:p>
            <a:pPr algn="ctr"/>
            <a:r>
              <a:rPr lang="ru-RU" sz="1400" b="1" i="1" dirty="0" smtClean="0">
                <a:latin typeface="Century Gothic" pitchFamily="34" charset="0"/>
              </a:rPr>
              <a:t> «Солнечная карусель»</a:t>
            </a:r>
            <a:endParaRPr lang="ru-RU" sz="1400" b="1" i="1" dirty="0">
              <a:latin typeface="Century Gothic" pitchFamily="34" charset="0"/>
            </a:endParaRPr>
          </a:p>
          <a:p>
            <a:pPr algn="ctr"/>
            <a:endParaRPr lang="ru-RU" sz="1000" b="1" i="1" dirty="0">
              <a:latin typeface="Century Gothic" pitchFamily="34" charset="0"/>
            </a:endParaRPr>
          </a:p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8220" name="TextBox 34"/>
          <p:cNvSpPr txBox="1">
            <a:spLocks noChangeArrowheads="1"/>
          </p:cNvSpPr>
          <p:nvPr/>
        </p:nvSpPr>
        <p:spPr bwMode="auto">
          <a:xfrm>
            <a:off x="2428875" y="4000500"/>
            <a:ext cx="192881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000" dirty="0">
              <a:latin typeface="Century Gothic" pitchFamily="34" charset="0"/>
            </a:endParaRPr>
          </a:p>
          <a:p>
            <a:pPr algn="ctr"/>
            <a:endParaRPr lang="ru-RU" b="1" i="1" dirty="0" smtClean="0">
              <a:latin typeface="Century Gothic" pitchFamily="34" charset="0"/>
            </a:endParaRPr>
          </a:p>
          <a:p>
            <a:pPr algn="ctr"/>
            <a:r>
              <a:rPr lang="ru-RU" sz="1400" b="1" i="1" dirty="0" smtClean="0">
                <a:latin typeface="Century Gothic" pitchFamily="34" charset="0"/>
              </a:rPr>
              <a:t>Творческая смена </a:t>
            </a:r>
            <a:r>
              <a:rPr lang="ru-RU" sz="1400" b="1" i="1" dirty="0" smtClean="0">
                <a:latin typeface="Century Gothic" pitchFamily="34" charset="0"/>
              </a:rPr>
              <a:t>«</a:t>
            </a:r>
            <a:r>
              <a:rPr lang="ru-RU" sz="1400" b="1" i="1" dirty="0" smtClean="0">
                <a:latin typeface="Century Gothic" pitchFamily="34" charset="0"/>
              </a:rPr>
              <a:t>Дружба</a:t>
            </a:r>
            <a:r>
              <a:rPr lang="ru-RU" sz="1400" b="1" i="1" dirty="0" smtClean="0">
                <a:latin typeface="Century Gothic" pitchFamily="34" charset="0"/>
              </a:rPr>
              <a:t>»</a:t>
            </a:r>
            <a:endParaRPr lang="ru-RU" sz="1400" b="1" i="1" dirty="0">
              <a:latin typeface="Century Gothic" pitchFamily="34" charset="0"/>
            </a:endParaRPr>
          </a:p>
          <a:p>
            <a:pPr algn="ctr"/>
            <a:endParaRPr lang="ru-RU" sz="1400" dirty="0">
              <a:latin typeface="Century Gothic" pitchFamily="34" charset="0"/>
            </a:endParaRPr>
          </a:p>
          <a:p>
            <a:pPr algn="ctr"/>
            <a:endParaRPr lang="ru-RU" b="1" i="1" dirty="0">
              <a:latin typeface="Century Gothic" pitchFamily="34" charset="0"/>
            </a:endParaRPr>
          </a:p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8221" name="TextBox 35"/>
          <p:cNvSpPr txBox="1">
            <a:spLocks noChangeArrowheads="1"/>
          </p:cNvSpPr>
          <p:nvPr/>
        </p:nvSpPr>
        <p:spPr bwMode="auto">
          <a:xfrm>
            <a:off x="4572000" y="3857625"/>
            <a:ext cx="20002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000" dirty="0">
              <a:latin typeface="Century Gothic" pitchFamily="34" charset="0"/>
            </a:endParaRPr>
          </a:p>
          <a:p>
            <a:pPr algn="ctr"/>
            <a:endParaRPr lang="ru-RU" b="1" i="1" dirty="0" smtClean="0">
              <a:latin typeface="Century Gothic" pitchFamily="34" charset="0"/>
            </a:endParaRPr>
          </a:p>
          <a:p>
            <a:pPr algn="ctr"/>
            <a:r>
              <a:rPr lang="ru-RU" sz="1400" b="1" i="1" dirty="0" smtClean="0">
                <a:latin typeface="Century Gothic" pitchFamily="34" charset="0"/>
              </a:rPr>
              <a:t>Профильная</a:t>
            </a:r>
            <a:r>
              <a:rPr lang="ru-RU" sz="1400" b="1" i="1" dirty="0" smtClean="0">
                <a:latin typeface="Century Gothic" pitchFamily="34" charset="0"/>
              </a:rPr>
              <a:t> </a:t>
            </a:r>
            <a:r>
              <a:rPr lang="ru-RU" sz="1400" b="1" i="1" dirty="0" smtClean="0">
                <a:latin typeface="Century Gothic" pitchFamily="34" charset="0"/>
              </a:rPr>
              <a:t>смена «</a:t>
            </a:r>
            <a:r>
              <a:rPr lang="ru-RU" sz="1400" b="1" i="1" dirty="0" smtClean="0">
                <a:latin typeface="Century Gothic" pitchFamily="34" charset="0"/>
              </a:rPr>
              <a:t>Вертикаль»</a:t>
            </a:r>
            <a:endParaRPr lang="ru-RU" sz="1400" b="1" i="1" dirty="0">
              <a:latin typeface="Century Gothic" pitchFamily="34" charset="0"/>
            </a:endParaRPr>
          </a:p>
          <a:p>
            <a:pPr algn="ctr"/>
            <a:endParaRPr lang="ru-RU" sz="1000" dirty="0">
              <a:latin typeface="Century Gothic" pitchFamily="34" charset="0"/>
            </a:endParaRPr>
          </a:p>
          <a:p>
            <a:pPr algn="ctr"/>
            <a:endParaRPr lang="ru-RU" b="1" i="1" dirty="0">
              <a:latin typeface="Century Gothic" pitchFamily="34" charset="0"/>
            </a:endParaRPr>
          </a:p>
          <a:p>
            <a:pPr algn="ctr"/>
            <a:endParaRPr lang="ru-RU" dirty="0">
              <a:latin typeface="Century Gothic" pitchFamily="34" charset="0"/>
            </a:endParaRPr>
          </a:p>
          <a:p>
            <a:pPr algn="ctr"/>
            <a:endParaRPr lang="ru-RU" b="1" i="1" dirty="0">
              <a:latin typeface="Century Gothic" pitchFamily="34" charset="0"/>
            </a:endParaRPr>
          </a:p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31" name="AutoShape 21"/>
          <p:cNvSpPr>
            <a:spLocks noChangeArrowheads="1"/>
          </p:cNvSpPr>
          <p:nvPr/>
        </p:nvSpPr>
        <p:spPr bwMode="gray">
          <a:xfrm>
            <a:off x="6985000" y="1857375"/>
            <a:ext cx="2159000" cy="5000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 смена</a:t>
            </a:r>
            <a:endParaRPr lang="en-US" b="1" i="1" dirty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gray">
          <a:xfrm rot="5400000">
            <a:off x="6643670" y="3643314"/>
            <a:ext cx="2714644" cy="2286016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latin typeface="Century Gothic" pitchFamily="34" charset="0"/>
              </a:rPr>
              <a:t>т</a:t>
            </a:r>
            <a:endParaRPr lang="ru-RU" dirty="0"/>
          </a:p>
        </p:txBody>
      </p:sp>
      <p:sp>
        <p:nvSpPr>
          <p:cNvPr id="35" name="Freeform 12"/>
          <p:cNvSpPr>
            <a:spLocks/>
          </p:cNvSpPr>
          <p:nvPr/>
        </p:nvSpPr>
        <p:spPr bwMode="gray">
          <a:xfrm>
            <a:off x="6858000" y="3500438"/>
            <a:ext cx="2143125" cy="463550"/>
          </a:xfrm>
          <a:custGeom>
            <a:avLst/>
            <a:gdLst>
              <a:gd name="T0" fmla="*/ 2147483647 w 1260"/>
              <a:gd name="T1" fmla="*/ 2147483647 h 292"/>
              <a:gd name="T2" fmla="*/ 2147483647 w 1260"/>
              <a:gd name="T3" fmla="*/ 0 h 292"/>
              <a:gd name="T4" fmla="*/ 2147483647 w 1260"/>
              <a:gd name="T5" fmla="*/ 0 h 292"/>
              <a:gd name="T6" fmla="*/ 2147483647 w 1260"/>
              <a:gd name="T7" fmla="*/ 2147483647 h 292"/>
              <a:gd name="T8" fmla="*/ 2147483647 w 1260"/>
              <a:gd name="T9" fmla="*/ 2147483647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0"/>
              <a:gd name="T16" fmla="*/ 0 h 292"/>
              <a:gd name="T17" fmla="*/ 1260 w 1260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10.08-25.08.2016</a:t>
            </a:r>
            <a:endParaRPr lang="en-US" b="1" dirty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229" name="TextBox 35"/>
          <p:cNvSpPr txBox="1">
            <a:spLocks noChangeArrowheads="1"/>
          </p:cNvSpPr>
          <p:nvPr/>
        </p:nvSpPr>
        <p:spPr bwMode="auto">
          <a:xfrm>
            <a:off x="7215188" y="4143375"/>
            <a:ext cx="150021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 smtClean="0">
              <a:latin typeface="Century Gothic" pitchFamily="34" charset="0"/>
            </a:endParaRPr>
          </a:p>
          <a:p>
            <a:pPr algn="ctr"/>
            <a:r>
              <a:rPr lang="ru-RU" sz="1400" b="1" dirty="0" smtClean="0">
                <a:latin typeface="Century Gothic" pitchFamily="34" charset="0"/>
              </a:rPr>
              <a:t>Профильная</a:t>
            </a:r>
            <a:r>
              <a:rPr lang="ru-RU" sz="1400" b="1" dirty="0" smtClean="0">
                <a:latin typeface="Century Gothic" pitchFamily="34" charset="0"/>
              </a:rPr>
              <a:t>     </a:t>
            </a:r>
            <a:r>
              <a:rPr lang="ru-RU" sz="1400" b="1" dirty="0" smtClean="0">
                <a:latin typeface="Century Gothic" pitchFamily="34" charset="0"/>
              </a:rPr>
              <a:t>смена </a:t>
            </a:r>
            <a:r>
              <a:rPr lang="ru-RU" sz="1400" b="1" dirty="0" smtClean="0">
                <a:latin typeface="Century Gothic" pitchFamily="34" charset="0"/>
              </a:rPr>
              <a:t>«</a:t>
            </a:r>
            <a:r>
              <a:rPr lang="ru-RU" sz="1400" b="1" dirty="0" smtClean="0">
                <a:latin typeface="Century Gothic" pitchFamily="34" charset="0"/>
              </a:rPr>
              <a:t>Летняя мозаика</a:t>
            </a:r>
            <a:r>
              <a:rPr lang="ru-RU" sz="1400" b="1" dirty="0" smtClean="0">
                <a:latin typeface="Century Gothic" pitchFamily="34" charset="0"/>
              </a:rPr>
              <a:t>»</a:t>
            </a:r>
            <a:endParaRPr lang="ru-RU" sz="1400" dirty="0"/>
          </a:p>
        </p:txBody>
      </p:sp>
      <p:pic>
        <p:nvPicPr>
          <p:cNvPr id="36" name="Picture 2" descr="G:\работа идк\фото для статьи\энергетик\P105035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"/>
            <a:ext cx="3567340" cy="166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519386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Основными направлениями волонтерской деятельности являются </a:t>
            </a:r>
            <a:r>
              <a:rPr lang="ru-RU" sz="1600" dirty="0" smtClean="0"/>
              <a:t>гражданско-патриотическое, правовое, </a:t>
            </a:r>
            <a:br>
              <a:rPr lang="ru-RU" sz="1600" dirty="0" smtClean="0"/>
            </a:br>
            <a:r>
              <a:rPr lang="ru-RU" sz="1600" dirty="0" smtClean="0"/>
              <a:t> нравственное и художественно-эстетическое воспитание,</a:t>
            </a:r>
            <a:br>
              <a:rPr lang="ru-RU" sz="1600" dirty="0" smtClean="0"/>
            </a:br>
            <a:r>
              <a:rPr lang="ru-RU" sz="1600" dirty="0" smtClean="0"/>
              <a:t>спортивно-оздоровительная работа;</a:t>
            </a:r>
            <a:br>
              <a:rPr lang="ru-RU" sz="1600" dirty="0" smtClean="0"/>
            </a:br>
            <a:r>
              <a:rPr lang="ru-RU" sz="1600" dirty="0" smtClean="0"/>
              <a:t>трудовое и экологическое воспитание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 descr="C:\Users\1\Desktop\P1180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56992"/>
            <a:ext cx="3816424" cy="2520280"/>
          </a:xfrm>
          <a:prstGeom prst="rect">
            <a:avLst/>
          </a:prstGeom>
          <a:noFill/>
        </p:spPr>
      </p:pic>
      <p:pic>
        <p:nvPicPr>
          <p:cNvPr id="1027" name="Picture 3" descr="C:\Users\1\Desktop\IMG_20160505_0912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367240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Экологические акции на протяжении всего летнего периода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6" descr="G:\ЛТО\PICT3837.JPG"/>
          <p:cNvPicPr>
            <a:picLocks noGrp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500174"/>
            <a:ext cx="2814381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G:\ЛТО\PICT3836.JPG"/>
          <p:cNvPicPr>
            <a:picLocks noGrp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929322" y="4357694"/>
            <a:ext cx="2522913" cy="1895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G:\ЛТО ФОТО\PICT397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4000504"/>
            <a:ext cx="3275651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428736"/>
            <a:ext cx="4071966" cy="2571768"/>
          </a:xfrm>
          <a:prstGeom prst="wedgeRoundRectCallou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85728"/>
            <a:ext cx="3143272" cy="40005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старшеклассники школ района принимают активное участие  в организации летнего отдыха младших школьников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85720" y="3786190"/>
            <a:ext cx="3500462" cy="274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:\Documents and Settings\Таня\Рабочий стол\документы нина\КС-13\58фотолето\IMG_5855.JPG"/>
          <p:cNvPicPr>
            <a:picLocks noGrp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285728"/>
            <a:ext cx="285100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3228975" cy="324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143504" y="3786190"/>
            <a:ext cx="3771900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</Template>
  <TotalTime>1952</TotalTime>
  <Words>250</Words>
  <Application>Microsoft Office PowerPoint</Application>
  <PresentationFormat>Экран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580TGp_general_light</vt:lpstr>
      <vt:lpstr>Слайд 1</vt:lpstr>
      <vt:lpstr>Приоритетные направления  организации летнего отдыха детей</vt:lpstr>
      <vt:lpstr>Формы организованного отдыха детей в Обоянском районе </vt:lpstr>
      <vt:lpstr>Слайд 4</vt:lpstr>
      <vt:lpstr>Слайд 5</vt:lpstr>
      <vt:lpstr>Слайд 6</vt:lpstr>
      <vt:lpstr>Основными направлениями волонтерской деятельности являются гражданско-патриотическое, правовое,   нравственное и художественно-эстетическое воспитание, спортивно-оздоровительная работа; трудовое и экологическое воспитание </vt:lpstr>
      <vt:lpstr> Экологические акции на протяжении всего летнего периода </vt:lpstr>
      <vt:lpstr> старшеклассники школ района принимают активное участие  в организации летнего отдыха младших школьников</vt:lpstr>
      <vt:lpstr>Экскурсии – одна из распространенных форм отдыха детей </vt:lpstr>
      <vt:lpstr>Социальный эффект организации  отдыха и оздоровления</vt:lpstr>
      <vt:lpstr>Сдача зимних норм ГТО</vt:lpstr>
      <vt:lpstr>9 декабря 2016 года состоялось открытие кинотеатра с возможностью просмотра фильмов в формате 3D и 2D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мероприятиях по организации отдыха, оздоровления и занятости детей, подростков и молодежи города Лангепаса  в летний период 2012 года</dc:title>
  <dc:creator>Милкин А.В.</dc:creator>
  <cp:lastModifiedBy>1</cp:lastModifiedBy>
  <cp:revision>197</cp:revision>
  <dcterms:created xsi:type="dcterms:W3CDTF">2012-04-28T03:47:09Z</dcterms:created>
  <dcterms:modified xsi:type="dcterms:W3CDTF">2016-12-19T06:50:39Z</dcterms:modified>
</cp:coreProperties>
</file>