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3"/>
  </p:notesMasterIdLst>
  <p:sldIdLst>
    <p:sldId id="28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 id="283" r:id="rId28"/>
    <p:sldId id="284" r:id="rId29"/>
    <p:sldId id="285" r:id="rId30"/>
    <p:sldId id="286" r:id="rId31"/>
    <p:sldId id="287"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E8C9643-2C30-473A-99E4-EFD9883DDBE9}">
          <p14:sldIdLst>
            <p14:sldId id="288"/>
            <p14:sldId id="257"/>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2"/>
            <p14:sldId id="281"/>
            <p14:sldId id="283"/>
            <p14:sldId id="284"/>
            <p14:sldId id="285"/>
            <p14:sldId id="286"/>
            <p14:sldId id="287"/>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82" autoAdjust="0"/>
    <p:restoredTop sz="94660"/>
  </p:normalViewPr>
  <p:slideViewPr>
    <p:cSldViewPr snapToGrid="0">
      <p:cViewPr varScale="1">
        <p:scale>
          <a:sx n="74" d="100"/>
          <a:sy n="74" d="100"/>
        </p:scale>
        <p:origin x="-75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FCBDF-BCB3-4798-8588-FB4E6F62B35C}" type="datetimeFigureOut">
              <a:rPr lang="ru-RU" smtClean="0"/>
              <a:t>09.11.2016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F716F-4BAF-42DF-A776-1C851D8D5240}" type="slidenum">
              <a:rPr lang="ru-RU" smtClean="0"/>
              <a:t>‹#›</a:t>
            </a:fld>
            <a:endParaRPr lang="ru-RU"/>
          </a:p>
        </p:txBody>
      </p:sp>
    </p:spTree>
    <p:extLst>
      <p:ext uri="{BB962C8B-B14F-4D97-AF65-F5344CB8AC3E}">
        <p14:creationId xmlns:p14="http://schemas.microsoft.com/office/powerpoint/2010/main" val="124213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a:t>
            </a:fld>
            <a:endParaRPr lang="ru-RU"/>
          </a:p>
        </p:txBody>
      </p:sp>
    </p:spTree>
    <p:extLst>
      <p:ext uri="{BB962C8B-B14F-4D97-AF65-F5344CB8AC3E}">
        <p14:creationId xmlns:p14="http://schemas.microsoft.com/office/powerpoint/2010/main" val="82044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10</a:t>
            </a:fld>
            <a:endParaRPr lang="ru-RU"/>
          </a:p>
        </p:txBody>
      </p:sp>
    </p:spTree>
    <p:extLst>
      <p:ext uri="{BB962C8B-B14F-4D97-AF65-F5344CB8AC3E}">
        <p14:creationId xmlns:p14="http://schemas.microsoft.com/office/powerpoint/2010/main" val="260745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11</a:t>
            </a:fld>
            <a:endParaRPr lang="ru-RU"/>
          </a:p>
        </p:txBody>
      </p:sp>
    </p:spTree>
    <p:extLst>
      <p:ext uri="{BB962C8B-B14F-4D97-AF65-F5344CB8AC3E}">
        <p14:creationId xmlns:p14="http://schemas.microsoft.com/office/powerpoint/2010/main" val="281969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12</a:t>
            </a:fld>
            <a:endParaRPr lang="ru-RU"/>
          </a:p>
        </p:txBody>
      </p:sp>
    </p:spTree>
    <p:extLst>
      <p:ext uri="{BB962C8B-B14F-4D97-AF65-F5344CB8AC3E}">
        <p14:creationId xmlns:p14="http://schemas.microsoft.com/office/powerpoint/2010/main" val="245952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13</a:t>
            </a:fld>
            <a:endParaRPr lang="ru-RU"/>
          </a:p>
        </p:txBody>
      </p:sp>
    </p:spTree>
    <p:extLst>
      <p:ext uri="{BB962C8B-B14F-4D97-AF65-F5344CB8AC3E}">
        <p14:creationId xmlns:p14="http://schemas.microsoft.com/office/powerpoint/2010/main" val="382646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14</a:t>
            </a:fld>
            <a:endParaRPr lang="ru-RU"/>
          </a:p>
        </p:txBody>
      </p:sp>
    </p:spTree>
    <p:extLst>
      <p:ext uri="{BB962C8B-B14F-4D97-AF65-F5344CB8AC3E}">
        <p14:creationId xmlns:p14="http://schemas.microsoft.com/office/powerpoint/2010/main" val="383412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15</a:t>
            </a:fld>
            <a:endParaRPr lang="ru-RU"/>
          </a:p>
        </p:txBody>
      </p:sp>
    </p:spTree>
    <p:extLst>
      <p:ext uri="{BB962C8B-B14F-4D97-AF65-F5344CB8AC3E}">
        <p14:creationId xmlns:p14="http://schemas.microsoft.com/office/powerpoint/2010/main" val="54064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16</a:t>
            </a:fld>
            <a:endParaRPr lang="ru-RU"/>
          </a:p>
        </p:txBody>
      </p:sp>
    </p:spTree>
    <p:extLst>
      <p:ext uri="{BB962C8B-B14F-4D97-AF65-F5344CB8AC3E}">
        <p14:creationId xmlns:p14="http://schemas.microsoft.com/office/powerpoint/2010/main" val="4234179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17</a:t>
            </a:fld>
            <a:endParaRPr lang="ru-RU"/>
          </a:p>
        </p:txBody>
      </p:sp>
    </p:spTree>
    <p:extLst>
      <p:ext uri="{BB962C8B-B14F-4D97-AF65-F5344CB8AC3E}">
        <p14:creationId xmlns:p14="http://schemas.microsoft.com/office/powerpoint/2010/main" val="178155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18</a:t>
            </a:fld>
            <a:endParaRPr lang="ru-RU"/>
          </a:p>
        </p:txBody>
      </p:sp>
    </p:spTree>
    <p:extLst>
      <p:ext uri="{BB962C8B-B14F-4D97-AF65-F5344CB8AC3E}">
        <p14:creationId xmlns:p14="http://schemas.microsoft.com/office/powerpoint/2010/main" val="3240380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19</a:t>
            </a:fld>
            <a:endParaRPr lang="ru-RU"/>
          </a:p>
        </p:txBody>
      </p:sp>
    </p:spTree>
    <p:extLst>
      <p:ext uri="{BB962C8B-B14F-4D97-AF65-F5344CB8AC3E}">
        <p14:creationId xmlns:p14="http://schemas.microsoft.com/office/powerpoint/2010/main" val="47721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a:t>
            </a:fld>
            <a:endParaRPr lang="ru-RU"/>
          </a:p>
        </p:txBody>
      </p:sp>
    </p:spTree>
    <p:extLst>
      <p:ext uri="{BB962C8B-B14F-4D97-AF65-F5344CB8AC3E}">
        <p14:creationId xmlns:p14="http://schemas.microsoft.com/office/powerpoint/2010/main" val="51474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20</a:t>
            </a:fld>
            <a:endParaRPr lang="ru-RU"/>
          </a:p>
        </p:txBody>
      </p:sp>
    </p:spTree>
    <p:extLst>
      <p:ext uri="{BB962C8B-B14F-4D97-AF65-F5344CB8AC3E}">
        <p14:creationId xmlns:p14="http://schemas.microsoft.com/office/powerpoint/2010/main" val="2792199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21</a:t>
            </a:fld>
            <a:endParaRPr lang="ru-RU"/>
          </a:p>
        </p:txBody>
      </p:sp>
    </p:spTree>
    <p:extLst>
      <p:ext uri="{BB962C8B-B14F-4D97-AF65-F5344CB8AC3E}">
        <p14:creationId xmlns:p14="http://schemas.microsoft.com/office/powerpoint/2010/main" val="3094856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22</a:t>
            </a:fld>
            <a:endParaRPr lang="ru-RU"/>
          </a:p>
        </p:txBody>
      </p:sp>
    </p:spTree>
    <p:extLst>
      <p:ext uri="{BB962C8B-B14F-4D97-AF65-F5344CB8AC3E}">
        <p14:creationId xmlns:p14="http://schemas.microsoft.com/office/powerpoint/2010/main" val="236950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23</a:t>
            </a:fld>
            <a:endParaRPr lang="ru-RU"/>
          </a:p>
        </p:txBody>
      </p:sp>
    </p:spTree>
    <p:extLst>
      <p:ext uri="{BB962C8B-B14F-4D97-AF65-F5344CB8AC3E}">
        <p14:creationId xmlns:p14="http://schemas.microsoft.com/office/powerpoint/2010/main" val="72504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24</a:t>
            </a:fld>
            <a:endParaRPr lang="ru-RU"/>
          </a:p>
        </p:txBody>
      </p:sp>
    </p:spTree>
    <p:extLst>
      <p:ext uri="{BB962C8B-B14F-4D97-AF65-F5344CB8AC3E}">
        <p14:creationId xmlns:p14="http://schemas.microsoft.com/office/powerpoint/2010/main" val="206770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25</a:t>
            </a:fld>
            <a:endParaRPr lang="ru-RU"/>
          </a:p>
        </p:txBody>
      </p:sp>
    </p:spTree>
    <p:extLst>
      <p:ext uri="{BB962C8B-B14F-4D97-AF65-F5344CB8AC3E}">
        <p14:creationId xmlns:p14="http://schemas.microsoft.com/office/powerpoint/2010/main" val="4048813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26</a:t>
            </a:fld>
            <a:endParaRPr lang="ru-RU"/>
          </a:p>
        </p:txBody>
      </p:sp>
    </p:spTree>
    <p:extLst>
      <p:ext uri="{BB962C8B-B14F-4D97-AF65-F5344CB8AC3E}">
        <p14:creationId xmlns:p14="http://schemas.microsoft.com/office/powerpoint/2010/main" val="2365323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27</a:t>
            </a:fld>
            <a:endParaRPr lang="ru-RU"/>
          </a:p>
        </p:txBody>
      </p:sp>
    </p:spTree>
    <p:extLst>
      <p:ext uri="{BB962C8B-B14F-4D97-AF65-F5344CB8AC3E}">
        <p14:creationId xmlns:p14="http://schemas.microsoft.com/office/powerpoint/2010/main" val="1922336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28</a:t>
            </a:fld>
            <a:endParaRPr lang="ru-RU"/>
          </a:p>
        </p:txBody>
      </p:sp>
    </p:spTree>
    <p:extLst>
      <p:ext uri="{BB962C8B-B14F-4D97-AF65-F5344CB8AC3E}">
        <p14:creationId xmlns:p14="http://schemas.microsoft.com/office/powerpoint/2010/main" val="1095087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29</a:t>
            </a:fld>
            <a:endParaRPr lang="ru-RU"/>
          </a:p>
        </p:txBody>
      </p:sp>
    </p:spTree>
    <p:extLst>
      <p:ext uri="{BB962C8B-B14F-4D97-AF65-F5344CB8AC3E}">
        <p14:creationId xmlns:p14="http://schemas.microsoft.com/office/powerpoint/2010/main" val="204760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3</a:t>
            </a:fld>
            <a:endParaRPr lang="ru-RU"/>
          </a:p>
        </p:txBody>
      </p:sp>
    </p:spTree>
    <p:extLst>
      <p:ext uri="{BB962C8B-B14F-4D97-AF65-F5344CB8AC3E}">
        <p14:creationId xmlns:p14="http://schemas.microsoft.com/office/powerpoint/2010/main" val="22586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30</a:t>
            </a:fld>
            <a:endParaRPr lang="ru-RU"/>
          </a:p>
        </p:txBody>
      </p:sp>
    </p:spTree>
    <p:extLst>
      <p:ext uri="{BB962C8B-B14F-4D97-AF65-F5344CB8AC3E}">
        <p14:creationId xmlns:p14="http://schemas.microsoft.com/office/powerpoint/2010/main" val="193165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4</a:t>
            </a:fld>
            <a:endParaRPr lang="ru-RU"/>
          </a:p>
        </p:txBody>
      </p:sp>
    </p:spTree>
    <p:extLst>
      <p:ext uri="{BB962C8B-B14F-4D97-AF65-F5344CB8AC3E}">
        <p14:creationId xmlns:p14="http://schemas.microsoft.com/office/powerpoint/2010/main" val="13093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5</a:t>
            </a:fld>
            <a:endParaRPr lang="ru-RU"/>
          </a:p>
        </p:txBody>
      </p:sp>
    </p:spTree>
    <p:extLst>
      <p:ext uri="{BB962C8B-B14F-4D97-AF65-F5344CB8AC3E}">
        <p14:creationId xmlns:p14="http://schemas.microsoft.com/office/powerpoint/2010/main" val="332276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6</a:t>
            </a:fld>
            <a:endParaRPr lang="ru-RU"/>
          </a:p>
        </p:txBody>
      </p:sp>
    </p:spTree>
    <p:extLst>
      <p:ext uri="{BB962C8B-B14F-4D97-AF65-F5344CB8AC3E}">
        <p14:creationId xmlns:p14="http://schemas.microsoft.com/office/powerpoint/2010/main" val="425016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7</a:t>
            </a:fld>
            <a:endParaRPr lang="ru-RU"/>
          </a:p>
        </p:txBody>
      </p:sp>
    </p:spTree>
    <p:extLst>
      <p:ext uri="{BB962C8B-B14F-4D97-AF65-F5344CB8AC3E}">
        <p14:creationId xmlns:p14="http://schemas.microsoft.com/office/powerpoint/2010/main" val="937284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8</a:t>
            </a:fld>
            <a:endParaRPr lang="ru-RU"/>
          </a:p>
        </p:txBody>
      </p:sp>
    </p:spTree>
    <p:extLst>
      <p:ext uri="{BB962C8B-B14F-4D97-AF65-F5344CB8AC3E}">
        <p14:creationId xmlns:p14="http://schemas.microsoft.com/office/powerpoint/2010/main" val="135959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99F716F-4BAF-42DF-A776-1C851D8D5240}" type="slidenum">
              <a:rPr lang="ru-RU" smtClean="0"/>
              <a:t>9</a:t>
            </a:fld>
            <a:endParaRPr lang="ru-RU"/>
          </a:p>
        </p:txBody>
      </p:sp>
    </p:spTree>
    <p:extLst>
      <p:ext uri="{BB962C8B-B14F-4D97-AF65-F5344CB8AC3E}">
        <p14:creationId xmlns:p14="http://schemas.microsoft.com/office/powerpoint/2010/main" val="1155255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D14A762-8208-4653-95C9-DFB871B91923}"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3331301786"/>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DC3077-F07C-4525-9736-2BD56D94C6A8}"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2649187505"/>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87AE5-95CA-4F01-8F82-745C0778A2D4}"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DC0355-CB40-49F4-BBC0-89758E140C0F}"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66020240"/>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C450897-BD4A-48E5-9DC2-5C5C697A58F8}"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4200556722"/>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A2387E5-25C1-45B8-810F-B490B1B7B967}"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DC0355-CB40-49F4-BBC0-89758E140C0F}"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6220183"/>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13F01CE-A27E-43BB-B475-58D80FE3B6B7}"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2671674635"/>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18E5E09-BA41-4092-BA0D-3846C5AF97FD}"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363051168"/>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A46BD8-9612-4A0F-8FEF-4DDBC9C76EE3}"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1898541933"/>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17EE0E-5FDF-4444-9D66-40FDEAE68C0C}"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973210625"/>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D0D2C51-A014-4AB6-8B13-75262AF8FF81}" type="datetime1">
              <a:rPr lang="ru-RU" smtClean="0"/>
              <a:t>09.11.2016</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3523879620"/>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FF40EA0-94E1-4EED-91F7-81CFC6BD591F}"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1117795667"/>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DD35D8E-A8B0-425F-B9DA-1F815C8E8AF5}" type="datetime1">
              <a:rPr lang="ru-RU" smtClean="0"/>
              <a:t>09.11.2016</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3520200895"/>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B4AC921-9AD1-4177-A137-BBF2D40FBECE}" type="datetime1">
              <a:rPr lang="ru-RU" smtClean="0"/>
              <a:t>09.11.2016</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1708504394"/>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4FCED-E6D3-4804-9A38-A539285E24E9}" type="datetime1">
              <a:rPr lang="ru-RU" smtClean="0"/>
              <a:t>09.11.2016</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1962388156"/>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BDF120-E79C-4D5C-A744-E76FB249BF40}"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1117097276"/>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CD64113-4407-4909-BCBC-2E4CEB563A0D}" type="datetime1">
              <a:rPr lang="ru-RU" smtClean="0"/>
              <a:t>09.11.2016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DC0355-CB40-49F4-BBC0-89758E140C0F}" type="slidenum">
              <a:rPr lang="ru-RU" smtClean="0"/>
              <a:t>‹#›</a:t>
            </a:fld>
            <a:endParaRPr lang="ru-RU"/>
          </a:p>
        </p:txBody>
      </p:sp>
    </p:spTree>
    <p:extLst>
      <p:ext uri="{BB962C8B-B14F-4D97-AF65-F5344CB8AC3E}">
        <p14:creationId xmlns:p14="http://schemas.microsoft.com/office/powerpoint/2010/main" val="2097959406"/>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D39ADA-C318-4668-BC5F-D3D680743134}" type="datetime1">
              <a:rPr lang="ru-RU" smtClean="0"/>
              <a:t>09.11.2016</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6DC0355-CB40-49F4-BBC0-89758E140C0F}" type="slidenum">
              <a:rPr lang="ru-RU" smtClean="0"/>
              <a:t>‹#›</a:t>
            </a:fld>
            <a:endParaRPr lang="ru-RU"/>
          </a:p>
        </p:txBody>
      </p:sp>
    </p:spTree>
    <p:extLst>
      <p:ext uri="{BB962C8B-B14F-4D97-AF65-F5344CB8AC3E}">
        <p14:creationId xmlns:p14="http://schemas.microsoft.com/office/powerpoint/2010/main" val="21975399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b="1" dirty="0" smtClean="0"/>
              <a:t>Водители - Куряне, погибшие при исполнении интернационального долга в республике Афганистан</a:t>
            </a:r>
            <a:endParaRPr lang="ru-RU" b="1" dirty="0"/>
          </a:p>
        </p:txBody>
      </p:sp>
      <p:sp>
        <p:nvSpPr>
          <p:cNvPr id="3" name="Подзаголовок 2"/>
          <p:cNvSpPr>
            <a:spLocks noGrp="1"/>
          </p:cNvSpPr>
          <p:nvPr>
            <p:ph type="subTitle" idx="1"/>
          </p:nvPr>
        </p:nvSpPr>
        <p:spPr/>
        <p:txBody>
          <a:bodyPr/>
          <a:lstStyle/>
          <a:p>
            <a:endParaRPr lang="ru-RU"/>
          </a:p>
        </p:txBody>
      </p:sp>
      <p:pic>
        <p:nvPicPr>
          <p:cNvPr id="4" name="Pesni_pro_Afganistan_-_Kukushka_(xMusic.me)_mp3cut.foxcom.su_">
            <a:hlinkClick r:id="" action="ppaction://media"/>
          </p:cNvPr>
          <p:cNvPicPr>
            <a:picLocks noChangeAspect="1"/>
          </p:cNvPicPr>
          <p:nvPr>
            <a:audioFile r:link="rId2"/>
            <p:extLst>
              <p:ext uri="{DAA4B4D4-6D71-4841-9C94-3DE7FCFB9230}">
                <p14:media xmlns:p14="http://schemas.microsoft.com/office/powerpoint/2010/main" r:embed="rId1">
                  <p14:fade in="1750"/>
                </p14:media>
              </p:ext>
            </p:extLst>
          </p:nvPr>
        </p:nvPicPr>
        <p:blipFill>
          <a:blip r:embed="rId5"/>
          <a:stretch>
            <a:fillRect/>
          </a:stretch>
        </p:blipFill>
        <p:spPr>
          <a:xfrm>
            <a:off x="2284413" y="637133"/>
            <a:ext cx="609600" cy="609600"/>
          </a:xfrm>
          <a:prstGeom prst="rect">
            <a:avLst/>
          </a:prstGeom>
        </p:spPr>
      </p:pic>
    </p:spTree>
    <p:extLst>
      <p:ext uri="{BB962C8B-B14F-4D97-AF65-F5344CB8AC3E}">
        <p14:creationId xmlns:p14="http://schemas.microsoft.com/office/powerpoint/2010/main" val="1249351310"/>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6869" y="189147"/>
            <a:ext cx="8911687" cy="794489"/>
          </a:xfrm>
        </p:spPr>
        <p:txBody>
          <a:bodyPr>
            <a:noAutofit/>
          </a:bodyPr>
          <a:lstStyle/>
          <a:p>
            <a:pPr algn="ctr"/>
            <a:r>
              <a:rPr lang="ru-RU" sz="4200" b="1" dirty="0" smtClean="0">
                <a:latin typeface="Times New Roman" panose="02020603050405020304" pitchFamily="18" charset="0"/>
                <a:cs typeface="Times New Roman" panose="02020603050405020304" pitchFamily="18" charset="0"/>
              </a:rPr>
              <a:t>МАЛЬЦЕВ </a:t>
            </a:r>
            <a:r>
              <a:rPr lang="ru-RU" sz="4200" b="1" dirty="0">
                <a:latin typeface="Times New Roman" panose="02020603050405020304" pitchFamily="18" charset="0"/>
                <a:cs typeface="Times New Roman" panose="02020603050405020304" pitchFamily="18" charset="0"/>
              </a:rPr>
              <a:t>Александр </a:t>
            </a:r>
            <a:r>
              <a:rPr lang="ru-RU" sz="4200" b="1" dirty="0" smtClean="0">
                <a:latin typeface="Times New Roman" panose="02020603050405020304" pitchFamily="18" charset="0"/>
                <a:cs typeface="Times New Roman" panose="02020603050405020304" pitchFamily="18" charset="0"/>
              </a:rPr>
              <a:t>Николаевич</a:t>
            </a:r>
            <a:endParaRPr lang="ru-RU" sz="4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27672" y="871092"/>
            <a:ext cx="8857096" cy="271617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Младший сержант</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заместитель командира взвода.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28.5.1961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err="1" smtClean="0">
                <a:solidFill>
                  <a:schemeClr val="tx1"/>
                </a:solidFill>
                <a:latin typeface="Times New Roman" panose="02020603050405020304" pitchFamily="18" charset="0"/>
                <a:cs typeface="Times New Roman" panose="02020603050405020304" pitchFamily="18" charset="0"/>
              </a:rPr>
              <a:t>с.Головище</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Горшеченского</a:t>
            </a:r>
            <a:r>
              <a:rPr lang="ru-RU" sz="2400" dirty="0" smtClean="0">
                <a:solidFill>
                  <a:schemeClr val="tx1"/>
                </a:solidFill>
                <a:latin typeface="Times New Roman" panose="02020603050405020304" pitchFamily="18" charset="0"/>
                <a:cs typeface="Times New Roman" panose="02020603050405020304" pitchFamily="18" charset="0"/>
              </a:rPr>
              <a:t>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трактористом.</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июля </a:t>
            </a:r>
            <a:r>
              <a:rPr lang="ru-RU" sz="2400" dirty="0" smtClean="0">
                <a:solidFill>
                  <a:schemeClr val="tx1"/>
                </a:solidFill>
                <a:latin typeface="Times New Roman" panose="02020603050405020304" pitchFamily="18" charset="0"/>
                <a:cs typeface="Times New Roman" panose="02020603050405020304" pitchFamily="18" charset="0"/>
              </a:rPr>
              <a:t>1980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6505" y="3761897"/>
            <a:ext cx="11768263" cy="2893100"/>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При выполнении боевого задания был тяжело ранен </a:t>
            </a:r>
            <a:r>
              <a:rPr lang="ru-RU" sz="2400" dirty="0" smtClean="0">
                <a:latin typeface="Times New Roman" panose="02020603050405020304" pitchFamily="18" charset="0"/>
                <a:cs typeface="Times New Roman" panose="02020603050405020304" pitchFamily="18" charset="0"/>
              </a:rPr>
              <a:t>и </a:t>
            </a:r>
            <a:r>
              <a:rPr lang="ru-RU" sz="2400" dirty="0">
                <a:latin typeface="Times New Roman" panose="02020603050405020304" pitchFamily="18" charset="0"/>
                <a:cs typeface="Times New Roman" panose="02020603050405020304" pitchFamily="18" charset="0"/>
              </a:rPr>
              <a:t>24.07.1981 года от полученных ран умер в госпитале</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smtClean="0">
                <a:latin typeface="Times New Roman" panose="02020603050405020304" pitchFamily="18" charset="0"/>
                <a:cs typeface="Times New Roman" panose="02020603050405020304" pitchFamily="18" charset="0"/>
              </a:rPr>
              <a:t>в родном </a:t>
            </a:r>
            <a:r>
              <a:rPr lang="ru-RU" sz="2400" dirty="0" smtClean="0">
                <a:latin typeface="Times New Roman" panose="02020603050405020304" pitchFamily="18" charset="0"/>
                <a:cs typeface="Times New Roman" panose="02020603050405020304" pitchFamily="18" charset="0"/>
              </a:rPr>
              <a:t>с. </a:t>
            </a:r>
            <a:r>
              <a:rPr lang="ru-RU" sz="2400" dirty="0">
                <a:latin typeface="Times New Roman" panose="02020603050405020304" pitchFamily="18" charset="0"/>
                <a:cs typeface="Times New Roman" panose="02020603050405020304" pitchFamily="18" charset="0"/>
              </a:rPr>
              <a:t>Головище.</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7170"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7000" r="2384"/>
          <a:stretch/>
        </p:blipFill>
        <p:spPr bwMode="auto">
          <a:xfrm>
            <a:off x="423082" y="144648"/>
            <a:ext cx="2702256"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78590061"/>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49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МАРКОВ </a:t>
            </a:r>
            <a:r>
              <a:rPr lang="ru-RU" sz="4400" b="1" dirty="0">
                <a:latin typeface="Times New Roman" panose="02020603050405020304" pitchFamily="18" charset="0"/>
                <a:cs typeface="Times New Roman" panose="02020603050405020304" pitchFamily="18" charset="0"/>
              </a:rPr>
              <a:t>Михаил Владимирович</a:t>
            </a:r>
          </a:p>
        </p:txBody>
      </p:sp>
      <p:sp>
        <p:nvSpPr>
          <p:cNvPr id="3" name="Объект 2"/>
          <p:cNvSpPr>
            <a:spLocks noGrp="1"/>
          </p:cNvSpPr>
          <p:nvPr>
            <p:ph idx="1"/>
          </p:nvPr>
        </p:nvSpPr>
        <p:spPr>
          <a:xfrm>
            <a:off x="3227672" y="871092"/>
            <a:ext cx="8964328" cy="2716171"/>
          </a:xfrm>
        </p:spPr>
        <p:txBody>
          <a:bodyPr>
            <a:noAutofit/>
          </a:bodyPr>
          <a:lstStyle/>
          <a:p>
            <a:pPr marL="0" indent="0" algn="just">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Ефрейтор</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 командир отделения.</a:t>
            </a:r>
          </a:p>
          <a:p>
            <a:pPr marL="0" indent="0" algn="just">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Родился 15.11.1964 года в </a:t>
            </a:r>
            <a:r>
              <a:rPr lang="ru-RU" sz="2400" dirty="0" err="1" smtClean="0">
                <a:solidFill>
                  <a:schemeClr val="tx1"/>
                </a:solidFill>
                <a:latin typeface="Times New Roman" panose="02020603050405020304" pitchFamily="18" charset="0"/>
                <a:cs typeface="Times New Roman" panose="02020603050405020304" pitchFamily="18" charset="0"/>
              </a:rPr>
              <a:t>пгт</a:t>
            </a:r>
            <a:r>
              <a:rPr lang="ru-RU" sz="2400" dirty="0" smtClean="0">
                <a:solidFill>
                  <a:schemeClr val="tx1"/>
                </a:solidFill>
                <a:latin typeface="Times New Roman" panose="02020603050405020304" pitchFamily="18" charset="0"/>
                <a:cs typeface="Times New Roman" panose="02020603050405020304" pitchFamily="18" charset="0"/>
              </a:rPr>
              <a:t>. Забайкальск, Читинской </a:t>
            </a:r>
            <a:r>
              <a:rPr lang="ru-RU" sz="2400" dirty="0">
                <a:solidFill>
                  <a:schemeClr val="tx1"/>
                </a:solidFill>
                <a:latin typeface="Times New Roman" panose="02020603050405020304" pitchFamily="18" charset="0"/>
                <a:cs typeface="Times New Roman" panose="02020603050405020304" pitchFamily="18" charset="0"/>
              </a:rPr>
              <a:t>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Учился </a:t>
            </a:r>
            <a:r>
              <a:rPr lang="ru-RU" sz="2400" dirty="0">
                <a:solidFill>
                  <a:schemeClr val="tx1"/>
                </a:solidFill>
                <a:latin typeface="Times New Roman" panose="02020603050405020304" pitchFamily="18" charset="0"/>
                <a:cs typeface="Times New Roman" panose="02020603050405020304" pitchFamily="18" charset="0"/>
              </a:rPr>
              <a:t>в Курском </a:t>
            </a:r>
            <a:r>
              <a:rPr lang="ru-RU" sz="2400" dirty="0" smtClean="0">
                <a:solidFill>
                  <a:schemeClr val="tx1"/>
                </a:solidFill>
                <a:latin typeface="Times New Roman" panose="02020603050405020304" pitchFamily="18" charset="0"/>
                <a:cs typeface="Times New Roman" panose="02020603050405020304" pitchFamily="18" charset="0"/>
              </a:rPr>
              <a:t>политехническом, институте. </a:t>
            </a:r>
            <a:endParaRPr lang="ru-RU" sz="24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апреля 1984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800612"/>
            <a:ext cx="11768263" cy="1846659"/>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При выполнении боевого задания тяжело заболел </a:t>
            </a:r>
            <a:r>
              <a:rPr lang="ru-RU" sz="2400" dirty="0" smtClean="0">
                <a:latin typeface="Times New Roman" panose="02020603050405020304" pitchFamily="18" charset="0"/>
                <a:cs typeface="Times New Roman" panose="02020603050405020304" pitchFamily="18" charset="0"/>
              </a:rPr>
              <a:t>и </a:t>
            </a:r>
            <a:r>
              <a:rPr lang="ru-RU" sz="2400" dirty="0">
                <a:latin typeface="Times New Roman" panose="02020603050405020304" pitchFamily="18" charset="0"/>
                <a:cs typeface="Times New Roman" panose="02020603050405020304" pitchFamily="18" charset="0"/>
              </a:rPr>
              <a:t>умер 01.10.1984 года.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на </a:t>
            </a:r>
            <a:r>
              <a:rPr lang="ru-RU" sz="2400" dirty="0" smtClean="0">
                <a:latin typeface="Times New Roman" panose="02020603050405020304" pitchFamily="18" charset="0"/>
                <a:cs typeface="Times New Roman" panose="02020603050405020304" pitchFamily="18" charset="0"/>
              </a:rPr>
              <a:t>Северном </a:t>
            </a:r>
            <a:r>
              <a:rPr lang="ru-RU" sz="2400" dirty="0">
                <a:latin typeface="Times New Roman" panose="02020603050405020304" pitchFamily="18" charset="0"/>
                <a:cs typeface="Times New Roman" panose="02020603050405020304" pitchFamily="18" charset="0"/>
              </a:rPr>
              <a:t>кладбище в </a:t>
            </a:r>
            <a:r>
              <a:rPr lang="ru-RU" sz="2400" dirty="0" smtClean="0">
                <a:latin typeface="Times New Roman" panose="02020603050405020304" pitchFamily="18" charset="0"/>
                <a:cs typeface="Times New Roman" panose="02020603050405020304" pitchFamily="18" charset="0"/>
              </a:rPr>
              <a:t>г. Курске.</a:t>
            </a:r>
            <a:endParaRPr lang="ru-RU" sz="24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102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3366" r="3855"/>
          <a:stretch/>
        </p:blipFill>
        <p:spPr bwMode="auto">
          <a:xfrm>
            <a:off x="436728" y="144647"/>
            <a:ext cx="2743200"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11151423"/>
      </p:ext>
    </p:extLst>
  </p:cSld>
  <p:clrMapOvr>
    <a:masterClrMapping/>
  </p:clrMapOvr>
  <mc:AlternateContent xmlns:mc="http://schemas.openxmlformats.org/markup-compatibility/2006" xmlns:p14="http://schemas.microsoft.com/office/powerpoint/2010/main">
    <mc:Choice Requires="p14">
      <p:transition spd="slow" p14:dur="19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4165"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МЕРКУЛОВ </a:t>
            </a:r>
            <a:r>
              <a:rPr lang="ru-RU" sz="4400" b="1" dirty="0">
                <a:latin typeface="Times New Roman" panose="02020603050405020304" pitchFamily="18" charset="0"/>
                <a:cs typeface="Times New Roman" panose="02020603050405020304" pitchFamily="18" charset="0"/>
              </a:rPr>
              <a:t>Виктор Анатольевич</a:t>
            </a:r>
          </a:p>
        </p:txBody>
      </p:sp>
      <p:sp>
        <p:nvSpPr>
          <p:cNvPr id="3" name="Объект 2"/>
          <p:cNvSpPr>
            <a:spLocks noGrp="1"/>
          </p:cNvSpPr>
          <p:nvPr>
            <p:ph idx="1"/>
          </p:nvPr>
        </p:nvSpPr>
        <p:spPr>
          <a:xfrm>
            <a:off x="3295912" y="871092"/>
            <a:ext cx="8857096" cy="271617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сварщик </a:t>
            </a:r>
            <a:r>
              <a:rPr lang="ru-RU" sz="2400" dirty="0" smtClean="0">
                <a:solidFill>
                  <a:schemeClr val="tx1"/>
                </a:solidFill>
                <a:latin typeface="Times New Roman" panose="02020603050405020304" pitchFamily="18" charset="0"/>
                <a:cs typeface="Times New Roman" panose="02020603050405020304" pitchFamily="18" charset="0"/>
              </a:rPr>
              <a:t>отдельной роты </a:t>
            </a:r>
            <a:r>
              <a:rPr lang="ru-RU" sz="2400" dirty="0" err="1" smtClean="0">
                <a:solidFill>
                  <a:schemeClr val="tx1"/>
                </a:solidFill>
                <a:latin typeface="Times New Roman" panose="02020603050405020304" pitchFamily="18" charset="0"/>
                <a:cs typeface="Times New Roman" panose="02020603050405020304" pitchFamily="18" charset="0"/>
              </a:rPr>
              <a:t>автобатальона</a:t>
            </a:r>
            <a:r>
              <a:rPr lang="ru-RU" sz="24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18.03.1964 года </a:t>
            </a:r>
            <a:r>
              <a:rPr lang="ru-RU" sz="2400" dirty="0">
                <a:solidFill>
                  <a:schemeClr val="tx1"/>
                </a:solidFill>
                <a:latin typeface="Times New Roman" panose="02020603050405020304" pitchFamily="18" charset="0"/>
                <a:cs typeface="Times New Roman" panose="02020603050405020304" pitchFamily="18" charset="0"/>
              </a:rPr>
              <a:t>в с. Малое </a:t>
            </a:r>
            <a:r>
              <a:rPr lang="ru-RU" sz="2400" dirty="0" smtClean="0">
                <a:solidFill>
                  <a:schemeClr val="tx1"/>
                </a:solidFill>
                <a:latin typeface="Times New Roman" panose="02020603050405020304" pitchFamily="18" charset="0"/>
                <a:cs typeface="Times New Roman" panose="02020603050405020304" pitchFamily="18" charset="0"/>
              </a:rPr>
              <a:t>Солдатское, </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Курчатовского 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в колхозе.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сентября 1982 года.</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893100"/>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03.11.1982 года, выполняя боевое задание, погиб в тоннеле на перевале </a:t>
            </a:r>
            <a:r>
              <a:rPr lang="ru-RU" sz="2400" dirty="0" err="1">
                <a:latin typeface="Times New Roman" panose="02020603050405020304" pitchFamily="18" charset="0"/>
                <a:cs typeface="Times New Roman" panose="02020603050405020304" pitchFamily="18" charset="0"/>
              </a:rPr>
              <a:t>Саланг</a:t>
            </a:r>
            <a:r>
              <a:rPr lang="ru-RU" sz="2400" dirty="0">
                <a:latin typeface="Times New Roman" panose="02020603050405020304" pitchFamily="18" charset="0"/>
                <a:cs typeface="Times New Roman" panose="02020603050405020304" pitchFamily="18" charset="0"/>
              </a:rPr>
              <a:t> вследствие отравления выхлопными газами</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в с. Красная </a:t>
            </a:r>
            <a:r>
              <a:rPr lang="ru-RU" sz="2400" dirty="0" smtClean="0">
                <a:latin typeface="Times New Roman" panose="02020603050405020304" pitchFamily="18" charset="0"/>
                <a:cs typeface="Times New Roman" panose="02020603050405020304" pitchFamily="18" charset="0"/>
              </a:rPr>
              <a:t>Горка, </a:t>
            </a:r>
            <a:r>
              <a:rPr lang="ru-RU" sz="2400" dirty="0" err="1">
                <a:latin typeface="Times New Roman" panose="02020603050405020304" pitchFamily="18" charset="0"/>
                <a:cs typeface="Times New Roman" panose="02020603050405020304" pitchFamily="18" charset="0"/>
              </a:rPr>
              <a:t>Большесолдатского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р-на, </a:t>
            </a:r>
            <a:r>
              <a:rPr lang="ru-RU" sz="2400" dirty="0">
                <a:latin typeface="Times New Roman" panose="02020603050405020304" pitchFamily="18" charset="0"/>
                <a:cs typeface="Times New Roman" panose="02020603050405020304" pitchFamily="18" charset="0"/>
              </a:rPr>
              <a:t>Курской обл.</a:t>
            </a:r>
          </a:p>
          <a:p>
            <a:endParaRPr lang="ru-RU" sz="2000" dirty="0" smtClean="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4"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2499" r="-1"/>
          <a:stretch/>
        </p:blipFill>
        <p:spPr bwMode="auto">
          <a:xfrm>
            <a:off x="410059" y="144780"/>
            <a:ext cx="2817613"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22783542"/>
      </p:ext>
    </p:extLst>
  </p:cSld>
  <p:clrMapOvr>
    <a:masterClrMapping/>
  </p:clrMapOvr>
  <mc:AlternateContent xmlns:mc="http://schemas.openxmlformats.org/markup-compatibility/2006" xmlns:p14="http://schemas.microsoft.com/office/powerpoint/2010/main">
    <mc:Choice Requires="p14">
      <p:transition spd="slow" p14:dur="1900" advClick="0" advTm="11000">
        <p14:reveal/>
      </p:transition>
    </mc:Choice>
    <mc:Fallback xmlns="">
      <p:transition spd="slow" advClick="0" advTm="1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3804" r="2929"/>
          <a:stretch/>
        </p:blipFill>
        <p:spPr bwMode="auto">
          <a:xfrm>
            <a:off x="419098" y="144647"/>
            <a:ext cx="2774477" cy="3576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230517" y="189147"/>
            <a:ext cx="8911687" cy="794489"/>
          </a:xfrm>
        </p:spPr>
        <p:txBody>
          <a:bodyPr>
            <a:noAutofit/>
          </a:bodyPr>
          <a:lstStyle/>
          <a:p>
            <a:pPr algn="ctr"/>
            <a:r>
              <a:rPr lang="ru-RU" sz="4400" b="1" dirty="0">
                <a:latin typeface="Times New Roman" panose="02020603050405020304" pitchFamily="18" charset="0"/>
                <a:cs typeface="Times New Roman" panose="02020603050405020304" pitchFamily="18" charset="0"/>
              </a:rPr>
              <a:t>МОСОЛОВ Геннадий Васильевич</a:t>
            </a:r>
          </a:p>
        </p:txBody>
      </p:sp>
      <p:sp>
        <p:nvSpPr>
          <p:cNvPr id="3" name="Объект 2"/>
          <p:cNvSpPr>
            <a:spLocks noGrp="1"/>
          </p:cNvSpPr>
          <p:nvPr>
            <p:ph idx="1"/>
          </p:nvPr>
        </p:nvSpPr>
        <p:spPr>
          <a:xfrm>
            <a:off x="3295912" y="871092"/>
            <a:ext cx="8818996" cy="2716171"/>
          </a:xfrm>
        </p:spPr>
        <p:txBody>
          <a:bodyPr>
            <a:noAutofit/>
          </a:bodyPr>
          <a:lstStyle/>
          <a:p>
            <a:pPr marL="0" indent="0">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старший </a:t>
            </a:r>
            <a:r>
              <a:rPr lang="ru-RU" sz="2400" dirty="0">
                <a:solidFill>
                  <a:schemeClr val="tx1"/>
                </a:solidFill>
                <a:latin typeface="Times New Roman" panose="02020603050405020304" pitchFamily="18" charset="0"/>
                <a:cs typeface="Times New Roman" panose="02020603050405020304" pitchFamily="18" charset="0"/>
              </a:rPr>
              <a:t>механик-водитель </a:t>
            </a:r>
            <a:r>
              <a:rPr lang="ru-RU" sz="2400" dirty="0" smtClean="0">
                <a:solidFill>
                  <a:schemeClr val="tx1"/>
                </a:solidFill>
                <a:latin typeface="Times New Roman" panose="02020603050405020304" pitchFamily="18" charset="0"/>
                <a:cs typeface="Times New Roman" panose="02020603050405020304" pitchFamily="18" charset="0"/>
              </a:rPr>
              <a:t>САО.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Родился 07.07.1967 года </a:t>
            </a:r>
            <a:r>
              <a:rPr lang="ru-RU" sz="2400" dirty="0">
                <a:solidFill>
                  <a:schemeClr val="tx1"/>
                </a:solidFill>
                <a:latin typeface="Times New Roman" panose="02020603050405020304" pitchFamily="18" charset="0"/>
                <a:cs typeface="Times New Roman" panose="02020603050405020304" pitchFamily="18" charset="0"/>
              </a:rPr>
              <a:t>в с. </a:t>
            </a:r>
            <a:r>
              <a:rPr lang="ru-RU" sz="2400" dirty="0" err="1" smtClean="0">
                <a:solidFill>
                  <a:schemeClr val="tx1"/>
                </a:solidFill>
                <a:latin typeface="Times New Roman" panose="02020603050405020304" pitchFamily="18" charset="0"/>
                <a:cs typeface="Times New Roman" panose="02020603050405020304" pitchFamily="18" charset="0"/>
              </a:rPr>
              <a:t>Любимовка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Большесолдатского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октября 1986 года. </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75677"/>
            <a:ext cx="11768263" cy="3631763"/>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Участвовал в боевых операциях </a:t>
            </a:r>
            <a:r>
              <a:rPr lang="ru-RU" sz="2400" dirty="0" smtClean="0">
                <a:latin typeface="Times New Roman" panose="02020603050405020304" pitchFamily="18" charset="0"/>
                <a:cs typeface="Times New Roman" panose="02020603050405020304" pitchFamily="18" charset="0"/>
              </a:rPr>
              <a:t>и </a:t>
            </a:r>
            <a:r>
              <a:rPr lang="ru-RU" sz="2400" dirty="0">
                <a:latin typeface="Times New Roman" panose="02020603050405020304" pitchFamily="18" charset="0"/>
                <a:cs typeface="Times New Roman" panose="02020603050405020304" pitchFamily="18" charset="0"/>
              </a:rPr>
              <a:t>в 28 сопровождениях автомобильных, колонн через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"зеленую зону" провинции Кандагар.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Погиб </a:t>
            </a:r>
            <a:r>
              <a:rPr lang="ru-RU" sz="2400" dirty="0">
                <a:latin typeface="Times New Roman" panose="02020603050405020304" pitchFamily="18" charset="0"/>
                <a:cs typeface="Times New Roman" panose="02020603050405020304" pitchFamily="18" charset="0"/>
              </a:rPr>
              <a:t>в бою с мятежниками </a:t>
            </a:r>
            <a:r>
              <a:rPr lang="ru-RU" sz="2400" dirty="0" smtClean="0">
                <a:latin typeface="Times New Roman" panose="02020603050405020304" pitchFamily="18" charset="0"/>
                <a:cs typeface="Times New Roman" panose="02020603050405020304" pitchFamily="18" charset="0"/>
              </a:rPr>
              <a:t>3.01.1988 года.</a:t>
            </a:r>
            <a:endParaRPr lang="ru-RU" sz="2400"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За мужество и отвагу </a:t>
            </a:r>
            <a:r>
              <a:rPr lang="ru-RU" sz="2400" dirty="0" smtClean="0">
                <a:latin typeface="Times New Roman" panose="02020603050405020304" pitchFamily="18" charset="0"/>
                <a:cs typeface="Times New Roman" panose="02020603050405020304" pitchFamily="18" charset="0"/>
              </a:rPr>
              <a:t>награжден </a:t>
            </a:r>
            <a:r>
              <a:rPr lang="ru-RU" sz="2400" dirty="0">
                <a:latin typeface="Times New Roman" panose="02020603050405020304" pitchFamily="18" charset="0"/>
                <a:cs typeface="Times New Roman" panose="02020603050405020304" pitchFamily="18" charset="0"/>
              </a:rPr>
              <a:t>медалью "За боевые заслуги" и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родном селе.</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986098954"/>
      </p:ext>
    </p:extLst>
  </p:cSld>
  <p:clrMapOvr>
    <a:masterClrMapping/>
  </p:clrMapOvr>
  <mc:AlternateContent xmlns:mc="http://schemas.openxmlformats.org/markup-compatibility/2006" xmlns:p14="http://schemas.microsoft.com/office/powerpoint/2010/main">
    <mc:Choice Requires="p14">
      <p:transition spd="slow" p14:dur="1900" advClick="0" advTm="12000">
        <p14:reveal/>
      </p:transition>
    </mc:Choice>
    <mc:Fallback xmlns="">
      <p:transition spd="slow" advClick="0" advTm="1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601" r="5592"/>
          <a:stretch/>
        </p:blipFill>
        <p:spPr bwMode="auto">
          <a:xfrm>
            <a:off x="423081" y="144648"/>
            <a:ext cx="2756847"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89573"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НИКИТИН </a:t>
            </a:r>
            <a:r>
              <a:rPr lang="ru-RU" sz="4800" b="1" dirty="0">
                <a:latin typeface="Times New Roman" panose="02020603050405020304" pitchFamily="18" charset="0"/>
                <a:cs typeface="Times New Roman" panose="02020603050405020304" pitchFamily="18" charset="0"/>
              </a:rPr>
              <a:t>Игорь Николаевич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54968" y="871092"/>
            <a:ext cx="8857096" cy="3100407"/>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командир автомобильного отделения.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Родился 15.10.1967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smtClean="0">
                <a:solidFill>
                  <a:schemeClr val="tx1"/>
                </a:solidFill>
                <a:latin typeface="Times New Roman" panose="02020603050405020304" pitchFamily="18" charset="0"/>
                <a:cs typeface="Times New Roman" panose="02020603050405020304" pitchFamily="18" charset="0"/>
              </a:rPr>
              <a:t>п. Новодворский, </a:t>
            </a:r>
            <a:r>
              <a:rPr lang="ru-RU" sz="2400" dirty="0" err="1">
                <a:solidFill>
                  <a:schemeClr val="tx1"/>
                </a:solidFill>
                <a:latin typeface="Times New Roman" panose="02020603050405020304" pitchFamily="18" charset="0"/>
                <a:cs typeface="Times New Roman" panose="02020603050405020304" pitchFamily="18" charset="0"/>
              </a:rPr>
              <a:t>Касторенского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smtClean="0">
                <a:solidFill>
                  <a:schemeClr val="tx1"/>
                </a:solidFill>
                <a:latin typeface="Times New Roman" panose="02020603050405020304" pitchFamily="18" charset="0"/>
                <a:cs typeface="Times New Roman" panose="02020603050405020304" pitchFamily="18" charset="0"/>
              </a:rPr>
              <a:t>водителем в колхозе.</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апреля 1986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75677"/>
            <a:ext cx="11768263" cy="3262432"/>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Неоднократно участвовал в </a:t>
            </a:r>
            <a:r>
              <a:rPr lang="ru-RU" sz="2400" dirty="0" smtClean="0">
                <a:latin typeface="Times New Roman" panose="02020603050405020304" pitchFamily="18" charset="0"/>
                <a:cs typeface="Times New Roman" panose="02020603050405020304" pitchFamily="18" charset="0"/>
              </a:rPr>
              <a:t>боях. Проявил </a:t>
            </a:r>
            <a:r>
              <a:rPr lang="ru-RU" sz="2400" dirty="0">
                <a:latin typeface="Times New Roman" panose="02020603050405020304" pitchFamily="18" charset="0"/>
                <a:cs typeface="Times New Roman" panose="02020603050405020304" pitchFamily="18" charset="0"/>
              </a:rPr>
              <a:t>себя мужественным воином. </a:t>
            </a:r>
          </a:p>
          <a:p>
            <a:r>
              <a:rPr lang="ru-RU" sz="2400" dirty="0" smtClean="0">
                <a:latin typeface="Times New Roman" panose="02020603050405020304" pitchFamily="18" charset="0"/>
                <a:cs typeface="Times New Roman" panose="02020603050405020304" pitchFamily="18" charset="0"/>
              </a:rPr>
              <a:t>15.03.1987 года </a:t>
            </a:r>
            <a:r>
              <a:rPr lang="ru-RU" sz="2400" dirty="0">
                <a:latin typeface="Times New Roman" panose="02020603050405020304" pitchFamily="18" charset="0"/>
                <a:cs typeface="Times New Roman" panose="02020603050405020304" pitchFamily="18" charset="0"/>
              </a:rPr>
              <a:t>погиб при выполнении боевого задания.</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пос. Садовый </a:t>
            </a:r>
            <a:r>
              <a:rPr lang="ru-RU" sz="2400" dirty="0" err="1">
                <a:latin typeface="Times New Roman" panose="02020603050405020304" pitchFamily="18" charset="0"/>
                <a:cs typeface="Times New Roman" panose="02020603050405020304" pitchFamily="18" charset="0"/>
              </a:rPr>
              <a:t>Касторенского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р-на</a:t>
            </a: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Курской обл. </a:t>
            </a:r>
          </a:p>
          <a:p>
            <a:endParaRPr lang="ru-RU" sz="24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05788200"/>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НОВИКОВ Юрий Васильеви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44647"/>
            <a:ext cx="2770472" cy="3549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080389"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НОВИКОВ </a:t>
            </a:r>
            <a:r>
              <a:rPr lang="ru-RU" sz="4800" b="1" dirty="0">
                <a:latin typeface="Times New Roman" panose="02020603050405020304" pitchFamily="18" charset="0"/>
                <a:cs typeface="Times New Roman" panose="02020603050405020304" pitchFamily="18" charset="0"/>
              </a:rPr>
              <a:t>Юрий Васильевич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68616" y="871092"/>
            <a:ext cx="8857096" cy="2716171"/>
          </a:xfrm>
        </p:spPr>
        <p:txBody>
          <a:bodyPr>
            <a:noAutofit/>
          </a:bodyPr>
          <a:lstStyle/>
          <a:p>
            <a:pPr marL="0" indent="0">
              <a:buNone/>
            </a:pPr>
            <a:r>
              <a:rPr lang="ru-RU" sz="2400" dirty="0">
                <a:solidFill>
                  <a:schemeClr val="tx1"/>
                </a:solidFill>
                <a:latin typeface="Times New Roman" panose="02020603050405020304" pitchFamily="18" charset="0"/>
                <a:cs typeface="Times New Roman" panose="02020603050405020304" pitchFamily="18" charset="0"/>
              </a:rPr>
              <a:t>Р</a:t>
            </a:r>
            <a:r>
              <a:rPr lang="ru-RU" sz="2400" dirty="0" smtClean="0">
                <a:solidFill>
                  <a:schemeClr val="tx1"/>
                </a:solidFill>
                <a:latin typeface="Times New Roman" panose="02020603050405020304" pitchFamily="18" charset="0"/>
                <a:cs typeface="Times New Roman" panose="02020603050405020304" pitchFamily="18" charset="0"/>
              </a:rPr>
              <a:t>ядовой</a:t>
            </a:r>
            <a:r>
              <a:rPr lang="ru-RU" sz="2400" dirty="0">
                <a:solidFill>
                  <a:schemeClr val="tx1"/>
                </a:solidFill>
                <a:latin typeface="Times New Roman" panose="02020603050405020304" pitchFamily="18" charset="0"/>
                <a:cs typeface="Times New Roman" panose="02020603050405020304" pitchFamily="18" charset="0"/>
              </a:rPr>
              <a:t>, водитель </a:t>
            </a:r>
            <a:r>
              <a:rPr lang="ru-RU" sz="2400" dirty="0" smtClean="0">
                <a:solidFill>
                  <a:schemeClr val="tx1"/>
                </a:solidFill>
                <a:latin typeface="Times New Roman" panose="02020603050405020304" pitchFamily="18" charset="0"/>
                <a:cs typeface="Times New Roman" panose="02020603050405020304" pitchFamily="18" charset="0"/>
              </a:rPr>
              <a:t>БТР.</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27.07.1967 года </a:t>
            </a:r>
            <a:r>
              <a:rPr lang="ru-RU" sz="2400" dirty="0">
                <a:solidFill>
                  <a:schemeClr val="tx1"/>
                </a:solidFill>
                <a:latin typeface="Times New Roman" panose="02020603050405020304" pitchFamily="18" charset="0"/>
                <a:cs typeface="Times New Roman" panose="02020603050405020304" pitchFamily="18" charset="0"/>
              </a:rPr>
              <a:t>на хуторе </a:t>
            </a:r>
            <a:r>
              <a:rPr lang="ru-RU" sz="2400" dirty="0" err="1" smtClean="0">
                <a:solidFill>
                  <a:schemeClr val="tx1"/>
                </a:solidFill>
                <a:latin typeface="Times New Roman" panose="02020603050405020304" pitchFamily="18" charset="0"/>
                <a:cs typeface="Times New Roman" panose="02020603050405020304" pitchFamily="18" charset="0"/>
              </a:rPr>
              <a:t>Заводный</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Пристенского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слесарем.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февраля 1986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75677"/>
            <a:ext cx="11768263" cy="3323987"/>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Принимал участие в 70 боевых выходах по выполнению специальных заданий. </a:t>
            </a:r>
            <a:endParaRPr lang="ru-RU" sz="2000" dirty="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08.07.1987 года </a:t>
            </a:r>
            <a:r>
              <a:rPr lang="ru-RU" sz="2400" dirty="0" smtClean="0">
                <a:latin typeface="Times New Roman" panose="02020603050405020304" pitchFamily="18" charset="0"/>
                <a:cs typeface="Times New Roman" panose="02020603050405020304" pitchFamily="18" charset="0"/>
              </a:rPr>
              <a:t>отделение спецназа, </a:t>
            </a:r>
            <a:r>
              <a:rPr lang="ru-RU" sz="2400" dirty="0">
                <a:latin typeface="Times New Roman" panose="02020603050405020304" pitchFamily="18" charset="0"/>
                <a:cs typeface="Times New Roman" panose="02020603050405020304" pitchFamily="18" charset="0"/>
              </a:rPr>
              <a:t>в </a:t>
            </a:r>
            <a:r>
              <a:rPr lang="ru-RU" sz="2400" dirty="0" smtClean="0">
                <a:latin typeface="Times New Roman" panose="02020603050405020304" pitchFamily="18" charset="0"/>
                <a:cs typeface="Times New Roman" panose="02020603050405020304" pitchFamily="18" charset="0"/>
              </a:rPr>
              <a:t>котором </a:t>
            </a:r>
            <a:r>
              <a:rPr lang="ru-RU" sz="2400" dirty="0">
                <a:latin typeface="Times New Roman" panose="02020603050405020304" pitchFamily="18" charset="0"/>
                <a:cs typeface="Times New Roman" panose="02020603050405020304" pitchFamily="18" charset="0"/>
              </a:rPr>
              <a:t>он </a:t>
            </a:r>
            <a:r>
              <a:rPr lang="ru-RU" sz="2400" dirty="0" smtClean="0">
                <a:latin typeface="Times New Roman" panose="02020603050405020304" pitchFamily="18" charset="0"/>
                <a:cs typeface="Times New Roman" panose="02020603050405020304" pitchFamily="18" charset="0"/>
              </a:rPr>
              <a:t>служил, выполняло </a:t>
            </a:r>
            <a:r>
              <a:rPr lang="ru-RU" sz="2400" dirty="0">
                <a:latin typeface="Times New Roman" panose="02020603050405020304" pitchFamily="18" charset="0"/>
                <a:cs typeface="Times New Roman" panose="02020603050405020304" pitchFamily="18" charset="0"/>
              </a:rPr>
              <a:t>боевую задачу по захвату склада оружия </a:t>
            </a:r>
            <a:r>
              <a:rPr lang="ru-RU" sz="2400" dirty="0" smtClean="0">
                <a:latin typeface="Times New Roman" panose="02020603050405020304" pitchFamily="18" charset="0"/>
                <a:cs typeface="Times New Roman" panose="02020603050405020304" pitchFamily="18" charset="0"/>
              </a:rPr>
              <a:t>противника </a:t>
            </a:r>
            <a:r>
              <a:rPr lang="ru-RU" sz="2400" dirty="0">
                <a:latin typeface="Times New Roman" panose="02020603050405020304" pitchFamily="18" charset="0"/>
                <a:cs typeface="Times New Roman" panose="02020603050405020304" pitchFamily="18" charset="0"/>
              </a:rPr>
              <a:t>в провинции </a:t>
            </a:r>
            <a:r>
              <a:rPr lang="ru-RU" sz="2400" dirty="0" err="1">
                <a:latin typeface="Times New Roman" panose="02020603050405020304" pitchFamily="18" charset="0"/>
                <a:cs typeface="Times New Roman" panose="02020603050405020304" pitchFamily="18" charset="0"/>
              </a:rPr>
              <a:t>Нангархар</a:t>
            </a:r>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Во время боя его БТР подорвался на </a:t>
            </a:r>
            <a:r>
              <a:rPr lang="ru-RU" sz="2400" dirty="0" smtClean="0">
                <a:latin typeface="Times New Roman" panose="02020603050405020304" pitchFamily="18" charset="0"/>
                <a:cs typeface="Times New Roman" panose="02020603050405020304" pitchFamily="18" charset="0"/>
              </a:rPr>
              <a:t>фугасе, в результате чего Юрий погиб.</a:t>
            </a:r>
            <a:endParaRPr lang="ru-RU" sz="2400" dirty="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a:t>
            </a:r>
            <a:r>
              <a:rPr lang="ru-RU" sz="2400" dirty="0" err="1" smtClean="0">
                <a:latin typeface="Times New Roman" panose="02020603050405020304" pitchFamily="18" charset="0"/>
                <a:cs typeface="Times New Roman" panose="02020603050405020304" pitchFamily="18" charset="0"/>
              </a:rPr>
              <a:t>пгт</a:t>
            </a:r>
            <a:r>
              <a:rPr lang="ru-RU" sz="2400" dirty="0" smtClean="0">
                <a:latin typeface="Times New Roman" panose="02020603050405020304" pitchFamily="18" charset="0"/>
                <a:cs typeface="Times New Roman" panose="02020603050405020304" pitchFamily="18" charset="0"/>
              </a:rPr>
              <a:t>. Кировский, </a:t>
            </a:r>
            <a:r>
              <a:rPr lang="ru-RU" sz="2400" dirty="0" err="1">
                <a:latin typeface="Times New Roman" panose="02020603050405020304" pitchFamily="18" charset="0"/>
                <a:cs typeface="Times New Roman" panose="02020603050405020304" pitchFamily="18" charset="0"/>
              </a:rPr>
              <a:t>Пристенского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р-на</a:t>
            </a: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Курской обл. </a:t>
            </a: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164345479"/>
      </p:ext>
    </p:extLst>
  </p:cSld>
  <p:clrMapOvr>
    <a:masterClrMapping/>
  </p:clrMapOvr>
  <mc:AlternateContent xmlns:mc="http://schemas.openxmlformats.org/markup-compatibility/2006" xmlns:p14="http://schemas.microsoft.com/office/powerpoint/2010/main">
    <mc:Choice Requires="p14">
      <p:transition spd="slow" p14:dur="1900" advClick="0" advTm="16000">
        <p14:reveal/>
      </p:transition>
    </mc:Choice>
    <mc:Fallback xmlns="">
      <p:transition spd="slow" advClick="0" advTm="16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6613"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НОЗДРАЧЕВ </a:t>
            </a:r>
            <a:r>
              <a:rPr lang="ru-RU" sz="4000" b="1" dirty="0">
                <a:latin typeface="Times New Roman" panose="02020603050405020304" pitchFamily="18" charset="0"/>
                <a:cs typeface="Times New Roman" panose="02020603050405020304" pitchFamily="18" charset="0"/>
              </a:rPr>
              <a:t>Александр Сергеевич</a:t>
            </a:r>
          </a:p>
        </p:txBody>
      </p:sp>
      <p:sp>
        <p:nvSpPr>
          <p:cNvPr id="3" name="Объект 2"/>
          <p:cNvSpPr>
            <a:spLocks noGrp="1"/>
          </p:cNvSpPr>
          <p:nvPr>
            <p:ph idx="1"/>
          </p:nvPr>
        </p:nvSpPr>
        <p:spPr>
          <a:xfrm>
            <a:off x="3254968" y="871092"/>
            <a:ext cx="8857096" cy="271617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механик-водитель </a:t>
            </a:r>
            <a:r>
              <a:rPr lang="ru-RU" sz="2400" dirty="0" smtClean="0">
                <a:solidFill>
                  <a:schemeClr val="tx1"/>
                </a:solidFill>
                <a:latin typeface="Times New Roman" panose="02020603050405020304" pitchFamily="18" charset="0"/>
                <a:cs typeface="Times New Roman" panose="02020603050405020304" pitchFamily="18" charset="0"/>
              </a:rPr>
              <a:t>БМП</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01.10.1961 года в </a:t>
            </a:r>
            <a:r>
              <a:rPr lang="ru-RU" sz="2400" dirty="0">
                <a:solidFill>
                  <a:schemeClr val="tx1"/>
                </a:solidFill>
                <a:latin typeface="Times New Roman" panose="02020603050405020304" pitchFamily="18" charset="0"/>
                <a:cs typeface="Times New Roman" panose="02020603050405020304" pitchFamily="18" charset="0"/>
              </a:rPr>
              <a:t>с. </a:t>
            </a:r>
            <a:r>
              <a:rPr lang="ru-RU" sz="2400" dirty="0" err="1" smtClean="0">
                <a:solidFill>
                  <a:schemeClr val="tx1"/>
                </a:solidFill>
                <a:latin typeface="Times New Roman" panose="02020603050405020304" pitchFamily="18" charset="0"/>
                <a:cs typeface="Times New Roman" panose="02020603050405020304" pitchFamily="18" charset="0"/>
              </a:rPr>
              <a:t>Ноздрачево</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Курского </a:t>
            </a:r>
            <a:r>
              <a:rPr lang="ru-RU" sz="2400" dirty="0" smtClean="0">
                <a:solidFill>
                  <a:schemeClr val="tx1"/>
                </a:solidFill>
                <a:latin typeface="Times New Roman" panose="02020603050405020304" pitchFamily="18" charset="0"/>
                <a:cs typeface="Times New Roman" panose="02020603050405020304" pitchFamily="18" charset="0"/>
              </a:rPr>
              <a:t>р-на,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Курской </a:t>
            </a:r>
            <a:r>
              <a:rPr lang="ru-RU" sz="2400" dirty="0">
                <a:solidFill>
                  <a:schemeClr val="tx1"/>
                </a:solidFill>
                <a:latin typeface="Times New Roman" panose="02020603050405020304" pitchFamily="18" charset="0"/>
                <a:cs typeface="Times New Roman" panose="02020603050405020304" pitchFamily="18" charset="0"/>
              </a:rPr>
              <a:t>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электросварщиком на строительстве электростанции </a:t>
            </a: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в </a:t>
            </a:r>
            <a:r>
              <a:rPr lang="ru-RU" sz="2400" dirty="0">
                <a:solidFill>
                  <a:schemeClr val="tx1"/>
                </a:solidFill>
                <a:latin typeface="Times New Roman" panose="02020603050405020304" pitchFamily="18" charset="0"/>
                <a:cs typeface="Times New Roman" panose="02020603050405020304" pitchFamily="18" charset="0"/>
              </a:rPr>
              <a:t>г. Сосновый Бор </a:t>
            </a:r>
            <a:r>
              <a:rPr lang="ru-RU" sz="2400" dirty="0" smtClean="0">
                <a:solidFill>
                  <a:schemeClr val="tx1"/>
                </a:solidFill>
                <a:latin typeface="Times New Roman" panose="02020603050405020304" pitchFamily="18" charset="0"/>
                <a:cs typeface="Times New Roman" panose="02020603050405020304" pitchFamily="18" charset="0"/>
              </a:rPr>
              <a:t>Ленинградской области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октября 1981 года. </a:t>
            </a:r>
          </a:p>
          <a:p>
            <a:pPr marL="0" indent="0">
              <a:buNone/>
            </a:pP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802973"/>
            <a:ext cx="11768263" cy="2585323"/>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Неоднократно участвовал в боях. </a:t>
            </a:r>
            <a:r>
              <a:rPr lang="ru-RU" sz="2400" dirty="0" smtClean="0">
                <a:latin typeface="Times New Roman" panose="02020603050405020304" pitchFamily="18" charset="0"/>
                <a:cs typeface="Times New Roman" panose="02020603050405020304" pitchFamily="18" charset="0"/>
              </a:rPr>
              <a:t>Проявил </a:t>
            </a:r>
            <a:r>
              <a:rPr lang="ru-RU" sz="2400" dirty="0">
                <a:latin typeface="Times New Roman" panose="02020603050405020304" pitchFamily="18" charset="0"/>
                <a:cs typeface="Times New Roman" panose="02020603050405020304" pitchFamily="18" charset="0"/>
              </a:rPr>
              <a:t>себя мужественным воином.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Погиб </a:t>
            </a:r>
            <a:r>
              <a:rPr lang="ru-RU" sz="2400" dirty="0">
                <a:latin typeface="Times New Roman" panose="02020603050405020304" pitchFamily="18" charset="0"/>
                <a:cs typeface="Times New Roman" panose="02020603050405020304" pitchFamily="18" charset="0"/>
              </a:rPr>
              <a:t>в бою </a:t>
            </a:r>
            <a:r>
              <a:rPr lang="ru-RU" sz="2400" dirty="0" smtClean="0">
                <a:latin typeface="Times New Roman" panose="02020603050405020304" pitchFamily="18" charset="0"/>
                <a:cs typeface="Times New Roman" panose="02020603050405020304" pitchFamily="18" charset="0"/>
              </a:rPr>
              <a:t>24.05.1982 года.</a:t>
            </a:r>
            <a:endParaRPr lang="ru-RU" sz="2400" dirty="0">
              <a:latin typeface="Times New Roman" panose="02020603050405020304" pitchFamily="18" charset="0"/>
              <a:cs typeface="Times New Roman" panose="02020603050405020304" pitchFamily="18" charset="0"/>
            </a:endParaRP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родном селе.</a:t>
            </a: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614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2039" r="2520"/>
          <a:stretch/>
        </p:blipFill>
        <p:spPr bwMode="auto">
          <a:xfrm>
            <a:off x="423079" y="144647"/>
            <a:ext cx="2743202"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18900305"/>
      </p:ext>
    </p:extLst>
  </p:cSld>
  <p:clrMapOvr>
    <a:masterClrMapping/>
  </p:clrMapOvr>
  <mc:AlternateContent xmlns:mc="http://schemas.openxmlformats.org/markup-compatibility/2006" xmlns:p14="http://schemas.microsoft.com/office/powerpoint/2010/main">
    <mc:Choice Requires="p14">
      <p:transition spd="slow" p14:dur="1900" advClick="0" advTm="11000">
        <p14:reveal/>
      </p:transition>
    </mc:Choice>
    <mc:Fallback xmlns="">
      <p:transition spd="slow" advClick="0" advTm="1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www.afgan.ru/43/img/16.jpg"/>
          <p:cNvPicPr>
            <a:picLocks noChangeAspect="1" noChangeArrowheads="1"/>
          </p:cNvPicPr>
          <p:nvPr/>
        </p:nvPicPr>
        <p:blipFill rotWithShape="1">
          <a:blip r:embed="rId3">
            <a:extLst>
              <a:ext uri="{28A0092B-C50C-407E-A947-70E740481C1C}">
                <a14:useLocalDpi xmlns:a14="http://schemas.microsoft.com/office/drawing/2010/main" val="0"/>
              </a:ext>
            </a:extLst>
          </a:blip>
          <a:srcRect r="14578" b="7788"/>
          <a:stretch/>
        </p:blipFill>
        <p:spPr bwMode="auto">
          <a:xfrm>
            <a:off x="421931" y="149143"/>
            <a:ext cx="2798941" cy="356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62277"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ПАШКОВ </a:t>
            </a:r>
            <a:r>
              <a:rPr lang="ru-RU" sz="4800" b="1" dirty="0">
                <a:latin typeface="Times New Roman" panose="02020603050405020304" pitchFamily="18" charset="0"/>
                <a:cs typeface="Times New Roman" panose="02020603050405020304" pitchFamily="18" charset="0"/>
              </a:rPr>
              <a:t>Федор Михайлович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09560" y="871092"/>
            <a:ext cx="8857096" cy="271617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 </a:t>
            </a:r>
            <a:r>
              <a:rPr lang="ru-RU" sz="2400" dirty="0">
                <a:solidFill>
                  <a:schemeClr val="tx1"/>
                </a:solidFill>
                <a:latin typeface="Times New Roman" panose="02020603050405020304" pitchFamily="18" charset="0"/>
                <a:cs typeface="Times New Roman" panose="02020603050405020304" pitchFamily="18" charset="0"/>
              </a:rPr>
              <a:t>водитель-электрик взвода управления артиллерийского </a:t>
            </a:r>
            <a:r>
              <a:rPr lang="ru-RU" sz="2400" dirty="0" smtClean="0">
                <a:solidFill>
                  <a:schemeClr val="tx1"/>
                </a:solidFill>
                <a:latin typeface="Times New Roman" panose="02020603050405020304" pitchFamily="18" charset="0"/>
                <a:cs typeface="Times New Roman" panose="02020603050405020304" pitchFamily="18" charset="0"/>
              </a:rPr>
              <a:t>дивизиона.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01.03.1965 года, в </a:t>
            </a:r>
            <a:r>
              <a:rPr lang="ru-RU" sz="2400" dirty="0" err="1" smtClean="0">
                <a:solidFill>
                  <a:schemeClr val="tx1"/>
                </a:solidFill>
                <a:latin typeface="Times New Roman" panose="02020603050405020304" pitchFamily="18" charset="0"/>
                <a:cs typeface="Times New Roman" panose="02020603050405020304" pitchFamily="18" charset="0"/>
              </a:rPr>
              <a:t>с.Благодатное</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Кореневского</a:t>
            </a:r>
            <a:r>
              <a:rPr lang="ru-RU" sz="2400" dirty="0" smtClean="0">
                <a:solidFill>
                  <a:schemeClr val="tx1"/>
                </a:solidFill>
                <a:latin typeface="Times New Roman" panose="02020603050405020304" pitchFamily="18" charset="0"/>
                <a:cs typeface="Times New Roman" panose="02020603050405020304" pitchFamily="18" charset="0"/>
              </a:rPr>
              <a:t> р-на, </a:t>
            </a:r>
            <a:r>
              <a:rPr lang="ru-RU" sz="2400" dirty="0">
                <a:solidFill>
                  <a:schemeClr val="tx1"/>
                </a:solidFill>
                <a:latin typeface="Times New Roman" panose="02020603050405020304" pitchFamily="18" charset="0"/>
                <a:cs typeface="Times New Roman" panose="02020603050405020304" pitchFamily="18" charset="0"/>
              </a:rPr>
              <a:t>Курской </a:t>
            </a:r>
            <a:r>
              <a:rPr lang="ru-RU" sz="2400" dirty="0" smtClean="0">
                <a:solidFill>
                  <a:schemeClr val="tx1"/>
                </a:solidFill>
                <a:latin typeface="Times New Roman" panose="02020603050405020304" pitchFamily="18" charset="0"/>
                <a:cs typeface="Times New Roman" panose="02020603050405020304" pitchFamily="18" charset="0"/>
              </a:rPr>
              <a:t>обл.</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 Работал электромонтажником.</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08.1984 года. </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62029"/>
            <a:ext cx="11768263" cy="2677656"/>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Неоднократно участвовал в боях. </a:t>
            </a:r>
            <a:r>
              <a:rPr lang="ru-RU" sz="2400" dirty="0" smtClean="0">
                <a:latin typeface="Times New Roman" panose="02020603050405020304" pitchFamily="18" charset="0"/>
                <a:cs typeface="Times New Roman" panose="02020603050405020304" pitchFamily="18" charset="0"/>
              </a:rPr>
              <a:t>Во </a:t>
            </a:r>
            <a:r>
              <a:rPr lang="ru-RU" sz="2400" dirty="0">
                <a:latin typeface="Times New Roman" panose="02020603050405020304" pitchFamily="18" charset="0"/>
                <a:cs typeface="Times New Roman" panose="02020603050405020304" pitchFamily="18" charset="0"/>
              </a:rPr>
              <a:t>время боевой операции в провинции Кандагар действовал в составе артиллерийской корректировочной группы. При перемещении на новую позицию тягач, который он вел, подорвался на мине. Несмотря на полученное ранение, Пашков продолжал огнем из автомата прикрывать раненого командира дивизиона. Лично подавил 2 огневые точки противника. Был вторично тяжело ранен и скончался на поле боя.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a:t>
            </a:r>
            <a:r>
              <a:rPr lang="ru-RU" sz="2400" dirty="0" smtClean="0">
                <a:latin typeface="Times New Roman" panose="02020603050405020304" pitchFamily="18" charset="0"/>
                <a:cs typeface="Times New Roman" panose="02020603050405020304" pitchFamily="18" charset="0"/>
              </a:rPr>
              <a:t>). </a:t>
            </a:r>
          </a:p>
          <a:p>
            <a:pPr algn="just"/>
            <a:r>
              <a:rPr lang="ru-RU" sz="2400" dirty="0" smtClean="0">
                <a:latin typeface="Times New Roman" panose="02020603050405020304" pitchFamily="18" charset="0"/>
                <a:cs typeface="Times New Roman" panose="02020603050405020304" pitchFamily="18" charset="0"/>
              </a:rPr>
              <a:t>Захоронен на малой родине.</a:t>
            </a:r>
            <a:endParaRPr lang="ru-RU" dirty="0"/>
          </a:p>
        </p:txBody>
      </p:sp>
    </p:spTree>
    <p:extLst>
      <p:ext uri="{BB962C8B-B14F-4D97-AF65-F5344CB8AC3E}">
        <p14:creationId xmlns:p14="http://schemas.microsoft.com/office/powerpoint/2010/main" val="1216991392"/>
      </p:ext>
    </p:extLst>
  </p:cSld>
  <p:clrMapOvr>
    <a:masterClrMapping/>
  </p:clrMapOvr>
  <mc:AlternateContent xmlns:mc="http://schemas.openxmlformats.org/markup-compatibility/2006" xmlns:p14="http://schemas.microsoft.com/office/powerpoint/2010/main">
    <mc:Choice Requires="p14">
      <p:transition spd="slow" p14:dur="1900" advClick="0" advTm="21000">
        <p14:reveal/>
      </p:transition>
    </mc:Choice>
    <mc:Fallback xmlns="">
      <p:transition spd="slow" advClick="0" advTm="2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221"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ПИСАРЕВ </a:t>
            </a:r>
            <a:r>
              <a:rPr lang="ru-RU" sz="4800" b="1" dirty="0">
                <a:latin typeface="Times New Roman" panose="02020603050405020304" pitchFamily="18" charset="0"/>
                <a:cs typeface="Times New Roman" panose="02020603050405020304" pitchFamily="18" charset="0"/>
              </a:rPr>
              <a:t>Сергей Николаевич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68616" y="871092"/>
            <a:ext cx="8857096" cy="3059463"/>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Ефрейтор</a:t>
            </a:r>
            <a:r>
              <a:rPr lang="ru-RU" sz="2400" dirty="0">
                <a:solidFill>
                  <a:schemeClr val="tx1"/>
                </a:solidFill>
                <a:latin typeface="Times New Roman" panose="02020603050405020304" pitchFamily="18" charset="0"/>
                <a:cs typeface="Times New Roman" panose="02020603050405020304" pitchFamily="18" charset="0"/>
              </a:rPr>
              <a:t>, механик-водитель </a:t>
            </a:r>
            <a:r>
              <a:rPr lang="ru-RU" sz="2400" dirty="0" smtClean="0">
                <a:solidFill>
                  <a:schemeClr val="tx1"/>
                </a:solidFill>
                <a:latin typeface="Times New Roman" panose="02020603050405020304" pitchFamily="18" charset="0"/>
                <a:cs typeface="Times New Roman" panose="02020603050405020304" pitchFamily="18" charset="0"/>
              </a:rPr>
              <a:t>БМП.</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28.06.1962 года в д. </a:t>
            </a:r>
            <a:r>
              <a:rPr lang="ru-RU" sz="2400" dirty="0">
                <a:solidFill>
                  <a:schemeClr val="tx1"/>
                </a:solidFill>
                <a:latin typeface="Times New Roman" panose="02020603050405020304" pitchFamily="18" charset="0"/>
                <a:cs typeface="Times New Roman" panose="02020603050405020304" pitchFamily="18" charset="0"/>
              </a:rPr>
              <a:t>Старые </a:t>
            </a:r>
            <a:r>
              <a:rPr lang="ru-RU" sz="2400" dirty="0" smtClean="0">
                <a:solidFill>
                  <a:schemeClr val="tx1"/>
                </a:solidFill>
                <a:latin typeface="Times New Roman" panose="02020603050405020304" pitchFamily="18" charset="0"/>
                <a:cs typeface="Times New Roman" panose="02020603050405020304" pitchFamily="18" charset="0"/>
              </a:rPr>
              <a:t>Савины, </a:t>
            </a:r>
            <a:r>
              <a:rPr lang="ru-RU" sz="2400" dirty="0" err="1">
                <a:solidFill>
                  <a:schemeClr val="tx1"/>
                </a:solidFill>
                <a:latin typeface="Times New Roman" panose="02020603050405020304" pitchFamily="18" charset="0"/>
                <a:cs typeface="Times New Roman" panose="02020603050405020304" pitchFamily="18" charset="0"/>
              </a:rPr>
              <a:t>Черемисиновского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Афганистан </a:t>
            </a:r>
            <a:r>
              <a:rPr lang="ru-RU" sz="2400" dirty="0">
                <a:solidFill>
                  <a:schemeClr val="tx1"/>
                </a:solidFill>
                <a:latin typeface="Times New Roman" panose="02020603050405020304" pitchFamily="18" charset="0"/>
                <a:cs typeface="Times New Roman" panose="02020603050405020304" pitchFamily="18" charset="0"/>
              </a:rPr>
              <a:t>с </a:t>
            </a:r>
            <a:r>
              <a:rPr lang="ru-RU" sz="2400" dirty="0" smtClean="0">
                <a:solidFill>
                  <a:schemeClr val="tx1"/>
                </a:solidFill>
                <a:latin typeface="Times New Roman" panose="02020603050405020304" pitchFamily="18" charset="0"/>
                <a:cs typeface="Times New Roman" panose="02020603050405020304" pitchFamily="18" charset="0"/>
              </a:rPr>
              <a:t>октября 1981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75677"/>
            <a:ext cx="11768263" cy="1938992"/>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Неоднократно участвовал в боях. </a:t>
            </a:r>
            <a:r>
              <a:rPr lang="ru-RU" sz="2400" dirty="0" smtClean="0">
                <a:latin typeface="Times New Roman" panose="02020603050405020304" pitchFamily="18" charset="0"/>
                <a:cs typeface="Times New Roman" panose="02020603050405020304" pitchFamily="18" charset="0"/>
              </a:rPr>
              <a:t>Проявил </a:t>
            </a:r>
            <a:r>
              <a:rPr lang="ru-RU" sz="2400" dirty="0">
                <a:latin typeface="Times New Roman" panose="02020603050405020304" pitchFamily="18" charset="0"/>
                <a:cs typeface="Times New Roman" panose="02020603050405020304" pitchFamily="18" charset="0"/>
              </a:rPr>
              <a:t>себя смелым и мужественным воином. </a:t>
            </a:r>
          </a:p>
          <a:p>
            <a:r>
              <a:rPr lang="ru-RU" sz="2400" dirty="0">
                <a:latin typeface="Times New Roman" panose="02020603050405020304" pitchFamily="18" charset="0"/>
                <a:cs typeface="Times New Roman" panose="02020603050405020304" pitchFamily="18" charset="0"/>
              </a:rPr>
              <a:t>Погиб </a:t>
            </a:r>
            <a:r>
              <a:rPr lang="ru-RU" sz="2400" dirty="0" smtClean="0">
                <a:latin typeface="Times New Roman" panose="02020603050405020304" pitchFamily="18" charset="0"/>
                <a:cs typeface="Times New Roman" panose="02020603050405020304" pitchFamily="18" charset="0"/>
              </a:rPr>
              <a:t>12.05.1982 года </a:t>
            </a:r>
            <a:r>
              <a:rPr lang="ru-RU" sz="2400" dirty="0">
                <a:latin typeface="Times New Roman" panose="02020603050405020304" pitchFamily="18" charset="0"/>
                <a:cs typeface="Times New Roman" panose="02020603050405020304" pitchFamily="18" charset="0"/>
              </a:rPr>
              <a:t>при выполнении боевого задания.</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a:t>
            </a:r>
            <a:r>
              <a:rPr lang="ru-RU" sz="2400" dirty="0" smtClean="0">
                <a:latin typeface="Times New Roman" panose="02020603050405020304" pitchFamily="18" charset="0"/>
                <a:cs typeface="Times New Roman" panose="02020603050405020304" pitchFamily="18" charset="0"/>
              </a:rPr>
              <a:t>д. Теплое, </a:t>
            </a:r>
            <a:r>
              <a:rPr lang="ru-RU" sz="2400" dirty="0" err="1">
                <a:latin typeface="Times New Roman" panose="02020603050405020304" pitchFamily="18" charset="0"/>
                <a:cs typeface="Times New Roman" panose="02020603050405020304" pitchFamily="18" charset="0"/>
              </a:rPr>
              <a:t>Черемисиновского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р-на, </a:t>
            </a:r>
            <a:r>
              <a:rPr lang="ru-RU" sz="2400" dirty="0">
                <a:latin typeface="Times New Roman" panose="02020603050405020304" pitchFamily="18" charset="0"/>
                <a:cs typeface="Times New Roman" panose="02020603050405020304" pitchFamily="18" charset="0"/>
              </a:rPr>
              <a:t>Курской обл</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8194"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2012" r="2821"/>
          <a:stretch/>
        </p:blipFill>
        <p:spPr bwMode="auto">
          <a:xfrm>
            <a:off x="423080" y="144648"/>
            <a:ext cx="2770495"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77554485"/>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2149" y="66315"/>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ПОПОВ </a:t>
            </a:r>
            <a:r>
              <a:rPr lang="ru-RU" sz="4400" b="1" dirty="0">
                <a:latin typeface="Times New Roman" panose="02020603050405020304" pitchFamily="18" charset="0"/>
                <a:cs typeface="Times New Roman" panose="02020603050405020304" pitchFamily="18" charset="0"/>
              </a:rPr>
              <a:t>Александр Викторович</a:t>
            </a:r>
          </a:p>
        </p:txBody>
      </p:sp>
      <p:sp>
        <p:nvSpPr>
          <p:cNvPr id="3" name="Объект 2"/>
          <p:cNvSpPr>
            <a:spLocks noGrp="1"/>
          </p:cNvSpPr>
          <p:nvPr>
            <p:ph idx="1"/>
          </p:nvPr>
        </p:nvSpPr>
        <p:spPr>
          <a:xfrm>
            <a:off x="3295912" y="666372"/>
            <a:ext cx="8857096" cy="2716171"/>
          </a:xfrm>
        </p:spPr>
        <p:txBody>
          <a:bodyPr>
            <a:noAutofit/>
          </a:bodyPr>
          <a:lstStyle/>
          <a:p>
            <a:pPr marL="0" indent="0" algn="just">
              <a:spcBef>
                <a:spcPts val="600"/>
              </a:spcBef>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a:t>
            </a:r>
          </a:p>
          <a:p>
            <a:pPr marL="0" indent="0" algn="just">
              <a:spcBef>
                <a:spcPts val="600"/>
              </a:spcBef>
              <a:buNone/>
            </a:pPr>
            <a:r>
              <a:rPr lang="ru-RU" sz="2400" dirty="0" smtClean="0">
                <a:solidFill>
                  <a:schemeClr val="tx1"/>
                </a:solidFill>
                <a:latin typeface="Times New Roman" panose="02020603050405020304" pitchFamily="18" charset="0"/>
                <a:cs typeface="Times New Roman" panose="02020603050405020304" pitchFamily="18" charset="0"/>
              </a:rPr>
              <a:t>Родился 22.08.1967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smtClean="0">
                <a:solidFill>
                  <a:schemeClr val="tx1"/>
                </a:solidFill>
                <a:latin typeface="Times New Roman" panose="02020603050405020304" pitchFamily="18" charset="0"/>
                <a:cs typeface="Times New Roman" panose="02020603050405020304" pitchFamily="18" charset="0"/>
              </a:rPr>
              <a:t>д. </a:t>
            </a:r>
            <a:r>
              <a:rPr lang="ru-RU" sz="2400" dirty="0" err="1" smtClean="0">
                <a:solidFill>
                  <a:schemeClr val="tx1"/>
                </a:solidFill>
                <a:latin typeface="Times New Roman" panose="02020603050405020304" pitchFamily="18" charset="0"/>
                <a:cs typeface="Times New Roman" panose="02020603050405020304" pitchFamily="18" charset="0"/>
              </a:rPr>
              <a:t>Пузановка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Золотухинского</a:t>
            </a:r>
            <a:r>
              <a:rPr lang="ru-RU" sz="2400" dirty="0" smtClean="0">
                <a:solidFill>
                  <a:schemeClr val="tx1"/>
                </a:solidFill>
                <a:latin typeface="Times New Roman" panose="02020603050405020304" pitchFamily="18" charset="0"/>
                <a:cs typeface="Times New Roman" panose="02020603050405020304" pitchFamily="18" charset="0"/>
              </a:rPr>
              <a:t> р-на, </a:t>
            </a:r>
            <a:r>
              <a:rPr lang="ru-RU" sz="2400" dirty="0">
                <a:solidFill>
                  <a:schemeClr val="tx1"/>
                </a:solidFill>
                <a:latin typeface="Times New Roman" panose="02020603050405020304" pitchFamily="18" charset="0"/>
                <a:cs typeface="Times New Roman" panose="02020603050405020304" pitchFamily="18" charset="0"/>
              </a:rPr>
              <a:t>Курской обл</a:t>
            </a:r>
            <a:r>
              <a:rPr lang="ru-RU" sz="2400" dirty="0" smtClean="0">
                <a:solidFill>
                  <a:schemeClr val="tx1"/>
                </a:solidFill>
                <a:latin typeface="Times New Roman" panose="02020603050405020304" pitchFamily="18" charset="0"/>
                <a:cs typeface="Times New Roman" panose="02020603050405020304" pitchFamily="18" charset="0"/>
              </a:rPr>
              <a:t>. </a:t>
            </a:r>
          </a:p>
          <a:p>
            <a:pPr marL="0" indent="0" algn="just">
              <a:spcBef>
                <a:spcPts val="600"/>
              </a:spcBef>
              <a:buNone/>
            </a:pPr>
            <a:endParaRPr lang="ru-RU" sz="2400" dirty="0">
              <a:solidFill>
                <a:schemeClr val="tx1"/>
              </a:solidFill>
              <a:latin typeface="Times New Roman" panose="02020603050405020304" pitchFamily="18" charset="0"/>
              <a:cs typeface="Times New Roman" panose="02020603050405020304" pitchFamily="18" charset="0"/>
            </a:endParaRPr>
          </a:p>
          <a:p>
            <a:pPr marL="0" indent="0" algn="just">
              <a:spcBef>
                <a:spcPts val="600"/>
              </a:spcBef>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Афганистан сентября 1985 года.</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802973"/>
            <a:ext cx="11768263" cy="2677656"/>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18 раз участвовал в сопровождении колонн с боеприпасами и продовольствием. </a:t>
            </a:r>
            <a:endParaRPr lang="ru-RU" sz="2000" dirty="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30.09.1986 года, </a:t>
            </a:r>
            <a:r>
              <a:rPr lang="ru-RU" sz="2400" dirty="0">
                <a:latin typeface="Times New Roman" panose="02020603050405020304" pitchFamily="18" charset="0"/>
                <a:cs typeface="Times New Roman" panose="02020603050405020304" pitchFamily="18" charset="0"/>
              </a:rPr>
              <a:t>действуя в составе подразделения </a:t>
            </a:r>
            <a:r>
              <a:rPr lang="ru-RU" sz="2400" dirty="0" smtClean="0">
                <a:latin typeface="Times New Roman" panose="02020603050405020304" pitchFamily="18" charset="0"/>
                <a:cs typeface="Times New Roman" panose="02020603050405020304" pitchFamily="18" charset="0"/>
              </a:rPr>
              <a:t>дорожно-комендантской </a:t>
            </a:r>
            <a:r>
              <a:rPr lang="ru-RU" sz="2400" dirty="0">
                <a:latin typeface="Times New Roman" panose="02020603050405020304" pitchFamily="18" charset="0"/>
                <a:cs typeface="Times New Roman" panose="02020603050405020304" pitchFamily="18" charset="0"/>
              </a:rPr>
              <a:t>службы, отражал нападение </a:t>
            </a:r>
            <a:r>
              <a:rPr lang="ru-RU" sz="2400" dirty="0" smtClean="0">
                <a:latin typeface="Times New Roman" panose="02020603050405020304" pitchFamily="18" charset="0"/>
                <a:cs typeface="Times New Roman" panose="02020603050405020304" pitchFamily="18" charset="0"/>
              </a:rPr>
              <a:t>противника </a:t>
            </a:r>
            <a:r>
              <a:rPr lang="ru-RU" sz="2400" dirty="0">
                <a:latin typeface="Times New Roman" panose="02020603050405020304" pitchFamily="18" charset="0"/>
                <a:cs typeface="Times New Roman" panose="02020603050405020304" pitchFamily="18" charset="0"/>
              </a:rPr>
              <a:t>на </a:t>
            </a:r>
            <a:r>
              <a:rPr lang="ru-RU" sz="2400" dirty="0" smtClean="0">
                <a:latin typeface="Times New Roman" panose="02020603050405020304" pitchFamily="18" charset="0"/>
                <a:cs typeface="Times New Roman" panose="02020603050405020304" pitchFamily="18" charset="0"/>
              </a:rPr>
              <a:t>автомобильную </a:t>
            </a:r>
            <a:r>
              <a:rPr lang="ru-RU" sz="2400" dirty="0">
                <a:latin typeface="Times New Roman" panose="02020603050405020304" pitchFamily="18" charset="0"/>
                <a:cs typeface="Times New Roman" panose="02020603050405020304" pitchFamily="18" charset="0"/>
              </a:rPr>
              <a:t>колонну. </a:t>
            </a:r>
          </a:p>
          <a:p>
            <a:r>
              <a:rPr lang="ru-RU" sz="2400" dirty="0">
                <a:latin typeface="Times New Roman" panose="02020603050405020304" pitchFamily="18" charset="0"/>
                <a:cs typeface="Times New Roman" panose="02020603050405020304" pitchFamily="18" charset="0"/>
              </a:rPr>
              <a:t>В этом бою был смертельно ранен.</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родной деревне</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6" name="Picture 4" descr="http://nevsedoma.com.ua/images/2010/64/4/a08_2315.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835" t="320" r="48794" b="5293"/>
          <a:stretch/>
        </p:blipFill>
        <p:spPr bwMode="auto">
          <a:xfrm>
            <a:off x="434839" y="175607"/>
            <a:ext cx="2729133" cy="3573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26786310"/>
      </p:ext>
    </p:extLst>
  </p:cSld>
  <p:clrMapOvr>
    <a:masterClrMapping/>
  </p:clrMapOvr>
  <mc:AlternateContent xmlns:mc="http://schemas.openxmlformats.org/markup-compatibility/2006" xmlns:p14="http://schemas.microsoft.com/office/powerpoint/2010/main">
    <mc:Choice Requires="p14">
      <p:transition spd="slow" p14:dur="19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3485" r="1802" b="3228"/>
          <a:stretch/>
        </p:blipFill>
        <p:spPr bwMode="auto">
          <a:xfrm>
            <a:off x="379828" y="156709"/>
            <a:ext cx="2757267" cy="3571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600" b="1" dirty="0">
                <a:latin typeface="Times New Roman" panose="02020603050405020304" pitchFamily="18" charset="0"/>
                <a:cs typeface="Times New Roman" panose="02020603050405020304" pitchFamily="18" charset="0"/>
              </a:rPr>
              <a:t>БУТЕНКО Алексей </a:t>
            </a:r>
            <a:r>
              <a:rPr lang="ru-RU" sz="4600" b="1" dirty="0" smtClean="0">
                <a:latin typeface="Times New Roman" panose="02020603050405020304" pitchFamily="18" charset="0"/>
                <a:cs typeface="Times New Roman" panose="02020603050405020304" pitchFamily="18" charset="0"/>
              </a:rPr>
              <a:t>Николаевич  	       </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89572" y="786684"/>
            <a:ext cx="8857096" cy="3124122"/>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водитель батальона </a:t>
            </a:r>
            <a:r>
              <a:rPr lang="ru-RU" sz="2400" dirty="0" smtClean="0">
                <a:solidFill>
                  <a:schemeClr val="tx1"/>
                </a:solidFill>
                <a:latin typeface="Times New Roman" panose="02020603050405020304" pitchFamily="18" charset="0"/>
                <a:cs typeface="Times New Roman" panose="02020603050405020304" pitchFamily="18" charset="0"/>
              </a:rPr>
              <a:t>связи.</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28.03.1964 в </a:t>
            </a:r>
            <a:r>
              <a:rPr lang="ru-RU" sz="2400" dirty="0" err="1" smtClean="0">
                <a:solidFill>
                  <a:schemeClr val="tx1"/>
                </a:solidFill>
                <a:latin typeface="Times New Roman" panose="02020603050405020304" pitchFamily="18" charset="0"/>
                <a:cs typeface="Times New Roman" panose="02020603050405020304" pitchFamily="18" charset="0"/>
              </a:rPr>
              <a:t>сл.Заолешенка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Суджанского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Курской </a:t>
            </a:r>
            <a:r>
              <a:rPr lang="ru-RU" sz="2400" dirty="0">
                <a:solidFill>
                  <a:schemeClr val="tx1"/>
                </a:solidFill>
                <a:latin typeface="Times New Roman" panose="02020603050405020304" pitchFamily="18" charset="0"/>
                <a:cs typeface="Times New Roman" panose="02020603050405020304" pitchFamily="18" charset="0"/>
              </a:rPr>
              <a:t>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водителем в городе Суджа.     </a:t>
            </a:r>
            <a:r>
              <a:rPr lang="ru-RU" sz="2000" dirty="0" smtClean="0">
                <a:solidFill>
                  <a:schemeClr val="tx1"/>
                </a:solidFill>
                <a:latin typeface="Times New Roman" panose="02020603050405020304" pitchFamily="18" charset="0"/>
                <a:cs typeface="Times New Roman" panose="02020603050405020304" pitchFamily="18" charset="0"/>
              </a:rPr>
              <a:t>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a:t>
            </a:r>
            <a:r>
              <a:rPr lang="ru-RU" sz="2400" dirty="0">
                <a:solidFill>
                  <a:schemeClr val="tx1"/>
                </a:solidFill>
                <a:latin typeface="Times New Roman" panose="02020603050405020304" pitchFamily="18" charset="0"/>
                <a:cs typeface="Times New Roman" panose="02020603050405020304" pitchFamily="18" charset="0"/>
              </a:rPr>
              <a:t>Республике Афганистан с июня </a:t>
            </a:r>
            <a:r>
              <a:rPr lang="ru-RU" sz="2400" dirty="0" smtClean="0">
                <a:solidFill>
                  <a:schemeClr val="tx1"/>
                </a:solidFill>
                <a:latin typeface="Times New Roman" panose="02020603050405020304" pitchFamily="18" charset="0"/>
                <a:cs typeface="Times New Roman" panose="02020603050405020304" pitchFamily="18" charset="0"/>
              </a:rPr>
              <a:t>1982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970044"/>
          </a:xfrm>
          <a:prstGeom prst="rect">
            <a:avLst/>
          </a:prstGeom>
          <a:noFill/>
        </p:spPr>
        <p:txBody>
          <a:bodyPr wrap="square" rtlCol="0">
            <a:spAutoFit/>
          </a:bodyPr>
          <a:lstStyle/>
          <a:p>
            <a:pPr algn="just" defTabSz="457200">
              <a:spcBef>
                <a:spcPts val="1000"/>
              </a:spcBef>
              <a:buClr>
                <a:schemeClr val="accent1"/>
              </a:buClr>
            </a:pPr>
            <a:r>
              <a:rPr lang="ru-RU" sz="2400" dirty="0">
                <a:latin typeface="Times New Roman" panose="02020603050405020304" pitchFamily="18" charset="0"/>
                <a:cs typeface="Times New Roman" panose="02020603050405020304" pitchFamily="18" charset="0"/>
              </a:rPr>
              <a:t>24.07.1983 года, </a:t>
            </a:r>
            <a:r>
              <a:rPr lang="ru-RU" sz="2400" dirty="0" smtClean="0">
                <a:latin typeface="Times New Roman" panose="02020603050405020304" pitchFamily="18" charset="0"/>
                <a:cs typeface="Times New Roman" panose="02020603050405020304" pitchFamily="18" charset="0"/>
              </a:rPr>
              <a:t>участвуя </a:t>
            </a:r>
            <a:r>
              <a:rPr lang="ru-RU" sz="2400" dirty="0">
                <a:latin typeface="Times New Roman" panose="02020603050405020304" pitchFamily="18" charset="0"/>
                <a:cs typeface="Times New Roman" panose="02020603050405020304" pitchFamily="18" charset="0"/>
              </a:rPr>
              <a:t>в рейдовой </a:t>
            </a:r>
            <a:r>
              <a:rPr lang="ru-RU" sz="2400" dirty="0" smtClean="0">
                <a:latin typeface="Times New Roman" panose="02020603050405020304" pitchFamily="18" charset="0"/>
                <a:cs typeface="Times New Roman" panose="02020603050405020304" pitchFamily="18" charset="0"/>
              </a:rPr>
              <a:t>операции </a:t>
            </a:r>
            <a:r>
              <a:rPr lang="ru-RU" sz="2400" dirty="0">
                <a:latin typeface="Times New Roman" panose="02020603050405020304" pitchFamily="18" charset="0"/>
                <a:cs typeface="Times New Roman" panose="02020603050405020304" pitchFamily="18" charset="0"/>
              </a:rPr>
              <a:t>в р-не г. Джелалабад, при оказании помощи пострадавшим от взрыва мины </a:t>
            </a:r>
            <a:r>
              <a:rPr lang="ru-RU" sz="2400" dirty="0" smtClean="0">
                <a:latin typeface="Times New Roman" panose="02020603050405020304" pitchFamily="18" charset="0"/>
                <a:cs typeface="Times New Roman" panose="02020603050405020304" pitchFamily="18" charset="0"/>
              </a:rPr>
              <a:t>товарищам, </a:t>
            </a:r>
            <a:r>
              <a:rPr lang="ru-RU" sz="2400" dirty="0">
                <a:latin typeface="Times New Roman" panose="02020603050405020304" pitchFamily="18" charset="0"/>
                <a:cs typeface="Times New Roman" panose="02020603050405020304" pitchFamily="18" charset="0"/>
              </a:rPr>
              <a:t>был ранен. </a:t>
            </a:r>
          </a:p>
          <a:p>
            <a:pPr algn="just" defTabSz="457200">
              <a:spcBef>
                <a:spcPts val="1000"/>
              </a:spcBef>
              <a:buClr>
                <a:schemeClr val="accent1"/>
              </a:buClr>
            </a:pPr>
            <a:r>
              <a:rPr lang="ru-RU" sz="2400" dirty="0">
                <a:latin typeface="Times New Roman" panose="02020603050405020304" pitchFamily="18" charset="0"/>
                <a:cs typeface="Times New Roman" panose="02020603050405020304" pitchFamily="18" charset="0"/>
              </a:rPr>
              <a:t>Несмотря на ранение и интенсивный обстрел, продолжал оказывать помощь </a:t>
            </a:r>
            <a:r>
              <a:rPr lang="ru-RU" sz="2400" dirty="0" smtClean="0">
                <a:latin typeface="Times New Roman" panose="02020603050405020304" pitchFamily="18" charset="0"/>
                <a:cs typeface="Times New Roman" panose="02020603050405020304" pitchFamily="18" charset="0"/>
              </a:rPr>
              <a:t>пострадавшим, при </a:t>
            </a:r>
            <a:r>
              <a:rPr lang="ru-RU" sz="2400" dirty="0">
                <a:latin typeface="Times New Roman" panose="02020603050405020304" pitchFamily="18" charset="0"/>
                <a:cs typeface="Times New Roman" panose="02020603050405020304" pitchFamily="18" charset="0"/>
              </a:rPr>
              <a:t>эвакуации </a:t>
            </a:r>
            <a:r>
              <a:rPr lang="ru-RU" sz="2400" dirty="0" smtClean="0">
                <a:latin typeface="Times New Roman" panose="02020603050405020304" pitchFamily="18" charset="0"/>
                <a:cs typeface="Times New Roman" panose="02020603050405020304" pitchFamily="18" charset="0"/>
              </a:rPr>
              <a:t>раненых </a:t>
            </a:r>
            <a:r>
              <a:rPr lang="ru-RU" sz="2400" dirty="0">
                <a:latin typeface="Times New Roman" panose="02020603050405020304" pitchFamily="18" charset="0"/>
                <a:cs typeface="Times New Roman" panose="02020603050405020304" pitchFamily="18" charset="0"/>
              </a:rPr>
              <a:t>был смертельно ранен.</a:t>
            </a:r>
          </a:p>
          <a:p>
            <a:pPr algn="just" defTabSz="457200">
              <a:spcBef>
                <a:spcPts val="1000"/>
              </a:spcBef>
              <a:buClr>
                <a:schemeClr val="accent1"/>
              </a:buClr>
            </a:pPr>
            <a:r>
              <a:rPr lang="ru-RU" sz="2400" dirty="0">
                <a:latin typeface="Times New Roman" panose="02020603050405020304" pitchFamily="18" charset="0"/>
                <a:cs typeface="Times New Roman" panose="02020603050405020304" pitchFamily="18" charset="0"/>
              </a:rPr>
              <a:t>За мужество и отвагу награжден орденом Красной Звезды (посмертно). </a:t>
            </a:r>
          </a:p>
          <a:p>
            <a:pPr defTabSz="457200">
              <a:spcBef>
                <a:spcPts val="1000"/>
              </a:spcBef>
              <a:buClr>
                <a:schemeClr val="accent1"/>
              </a:buClr>
            </a:pPr>
            <a:r>
              <a:rPr lang="ru-RU" sz="2400" dirty="0">
                <a:latin typeface="Times New Roman" panose="02020603050405020304" pitchFamily="18" charset="0"/>
                <a:cs typeface="Times New Roman" panose="02020603050405020304" pitchFamily="18" charset="0"/>
              </a:rPr>
              <a:t>Похоронен на родине. </a:t>
            </a:r>
          </a:p>
          <a:p>
            <a:endParaRPr lang="ru-RU" dirty="0"/>
          </a:p>
        </p:txBody>
      </p:sp>
    </p:spTree>
    <p:extLst>
      <p:ext uri="{BB962C8B-B14F-4D97-AF65-F5344CB8AC3E}">
        <p14:creationId xmlns:p14="http://schemas.microsoft.com/office/powerpoint/2010/main" val="2089278378"/>
      </p:ext>
    </p:extLst>
  </p:cSld>
  <p:clrMapOvr>
    <a:masterClrMapping/>
  </p:clrMapOvr>
  <mc:AlternateContent xmlns:mc="http://schemas.openxmlformats.org/markup-compatibility/2006" xmlns:p14="http://schemas.microsoft.com/office/powerpoint/2010/main">
    <mc:Choice Requires="p14">
      <p:transition spd="slow" p14:dur="19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Памяти павших в Афганской войне"/>
          <p:cNvPicPr>
            <a:picLocks noChangeAspect="1" noChangeArrowheads="1"/>
          </p:cNvPicPr>
          <p:nvPr/>
        </p:nvPicPr>
        <p:blipFill rotWithShape="1">
          <a:blip r:embed="rId5">
            <a:extLst>
              <a:ext uri="{28A0092B-C50C-407E-A947-70E740481C1C}">
                <a14:useLocalDpi xmlns:a14="http://schemas.microsoft.com/office/drawing/2010/main" val="0"/>
              </a:ext>
            </a:extLst>
          </a:blip>
          <a:srcRect l="1106"/>
          <a:stretch/>
        </p:blipFill>
        <p:spPr bwMode="auto">
          <a:xfrm>
            <a:off x="409432" y="148757"/>
            <a:ext cx="2797636" cy="357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ПОРТЯНОЙ </a:t>
            </a:r>
            <a:r>
              <a:rPr lang="ru-RU" sz="4000" b="1" dirty="0">
                <a:latin typeface="Times New Roman" panose="02020603050405020304" pitchFamily="18" charset="0"/>
                <a:cs typeface="Times New Roman" panose="02020603050405020304" pitchFamily="18" charset="0"/>
              </a:rPr>
              <a:t>Сергей Александрович</a:t>
            </a:r>
          </a:p>
        </p:txBody>
      </p:sp>
      <p:sp>
        <p:nvSpPr>
          <p:cNvPr id="3" name="Объект 2"/>
          <p:cNvSpPr>
            <a:spLocks noGrp="1"/>
          </p:cNvSpPr>
          <p:nvPr>
            <p:ph idx="1"/>
          </p:nvPr>
        </p:nvSpPr>
        <p:spPr>
          <a:xfrm>
            <a:off x="3282264" y="843796"/>
            <a:ext cx="8857096" cy="307311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старший мастер.</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22.02.1959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err="1" smtClean="0">
                <a:solidFill>
                  <a:schemeClr val="tx1"/>
                </a:solidFill>
                <a:latin typeface="Times New Roman" panose="02020603050405020304" pitchFamily="18" charset="0"/>
                <a:cs typeface="Times New Roman" panose="02020603050405020304" pitchFamily="18" charset="0"/>
              </a:rPr>
              <a:t>пгт.Глушково</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Глушковского</a:t>
            </a:r>
            <a:r>
              <a:rPr lang="ru-RU" sz="2400" dirty="0" smtClean="0">
                <a:solidFill>
                  <a:schemeClr val="tx1"/>
                </a:solidFill>
                <a:latin typeface="Times New Roman" panose="02020603050405020304" pitchFamily="18" charset="0"/>
                <a:cs typeface="Times New Roman" panose="02020603050405020304" pitchFamily="18" charset="0"/>
              </a:rPr>
              <a:t> 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электрослесарем на шахте </a:t>
            </a:r>
            <a:r>
              <a:rPr lang="ru-RU" sz="2400" dirty="0" err="1" smtClean="0">
                <a:solidFill>
                  <a:schemeClr val="tx1"/>
                </a:solidFill>
                <a:latin typeface="Times New Roman" panose="02020603050405020304" pitchFamily="18" charset="0"/>
                <a:cs typeface="Times New Roman" panose="02020603050405020304" pitchFamily="18" charset="0"/>
              </a:rPr>
              <a:t>им.Ворошилова</a:t>
            </a:r>
            <a:r>
              <a:rPr lang="ru-RU" sz="2400" dirty="0" smtClean="0">
                <a:solidFill>
                  <a:schemeClr val="tx1"/>
                </a:solidFill>
                <a:latin typeface="Times New Roman" panose="02020603050405020304" pitchFamily="18" charset="0"/>
                <a:cs typeface="Times New Roman" panose="02020603050405020304" pitchFamily="18" charset="0"/>
              </a:rPr>
              <a:t>, Донецкой </a:t>
            </a:r>
            <a:r>
              <a:rPr lang="ru-RU" sz="2400" dirty="0">
                <a:solidFill>
                  <a:schemeClr val="tx1"/>
                </a:solidFill>
                <a:latin typeface="Times New Roman" panose="02020603050405020304" pitchFamily="18" charset="0"/>
                <a:cs typeface="Times New Roman" panose="02020603050405020304" pitchFamily="18" charset="0"/>
              </a:rPr>
              <a:t>обл</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УССР.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Афганистан </a:t>
            </a:r>
            <a:r>
              <a:rPr lang="ru-RU" sz="2400" dirty="0">
                <a:solidFill>
                  <a:schemeClr val="tx1"/>
                </a:solidFill>
                <a:latin typeface="Times New Roman" panose="02020603050405020304" pitchFamily="18" charset="0"/>
                <a:cs typeface="Times New Roman" panose="02020603050405020304" pitchFamily="18" charset="0"/>
              </a:rPr>
              <a:t>с </a:t>
            </a:r>
            <a:r>
              <a:rPr lang="ru-RU" sz="2400" dirty="0" smtClean="0">
                <a:solidFill>
                  <a:schemeClr val="tx1"/>
                </a:solidFill>
                <a:latin typeface="Times New Roman" panose="02020603050405020304" pitchFamily="18" charset="0"/>
                <a:cs typeface="Times New Roman" panose="02020603050405020304" pitchFamily="18" charset="0"/>
              </a:rPr>
              <a:t>декабря 1979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89325"/>
            <a:ext cx="11768263" cy="2308324"/>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Неоднократно участвовал в </a:t>
            </a:r>
            <a:r>
              <a:rPr lang="ru-RU" sz="2400" dirty="0" smtClean="0">
                <a:latin typeface="Times New Roman" panose="02020603050405020304" pitchFamily="18" charset="0"/>
                <a:cs typeface="Times New Roman" panose="02020603050405020304" pitchFamily="18" charset="0"/>
              </a:rPr>
              <a:t>боях.</a:t>
            </a:r>
            <a:r>
              <a:rPr lang="ru-RU" sz="20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мае 1980 принимал участие в боевых действиях в труднопроходимых горах в провинции Фарах, находясь в группе эвакуации поврежденной техники. </a:t>
            </a:r>
            <a:r>
              <a:rPr lang="ru-RU" sz="2400" dirty="0" smtClean="0">
                <a:latin typeface="Times New Roman" panose="02020603050405020304" pitchFamily="18" charset="0"/>
                <a:cs typeface="Times New Roman" panose="02020603050405020304" pitchFamily="18" charset="0"/>
              </a:rPr>
              <a:t>При </a:t>
            </a:r>
            <a:r>
              <a:rPr lang="ru-RU" sz="2400" dirty="0">
                <a:latin typeface="Times New Roman" panose="02020603050405020304" pitchFamily="18" charset="0"/>
                <a:cs typeface="Times New Roman" panose="02020603050405020304" pitchFamily="18" charset="0"/>
              </a:rPr>
              <a:t>попытке вывезти поврежденную машину под огнем </a:t>
            </a:r>
            <a:r>
              <a:rPr lang="ru-RU" sz="2400" dirty="0" smtClean="0">
                <a:latin typeface="Times New Roman" panose="02020603050405020304" pitchFamily="18" charset="0"/>
                <a:cs typeface="Times New Roman" panose="02020603050405020304" pitchFamily="18" charset="0"/>
              </a:rPr>
              <a:t>противника </a:t>
            </a:r>
            <a:r>
              <a:rPr lang="ru-RU" sz="2400" dirty="0">
                <a:latin typeface="Times New Roman" panose="02020603050405020304" pitchFamily="18" charset="0"/>
                <a:cs typeface="Times New Roman" panose="02020603050405020304" pitchFamily="18" charset="0"/>
              </a:rPr>
              <a:t>был тяжело ранен и </a:t>
            </a:r>
            <a:r>
              <a:rPr lang="ru-RU" sz="2400" dirty="0" smtClean="0">
                <a:latin typeface="Times New Roman" panose="02020603050405020304" pitchFamily="18" charset="0"/>
                <a:cs typeface="Times New Roman" panose="02020603050405020304" pitchFamily="18" charset="0"/>
              </a:rPr>
              <a:t>23.05.1980 года </a:t>
            </a:r>
            <a:r>
              <a:rPr lang="ru-RU" sz="2400" dirty="0">
                <a:latin typeface="Times New Roman" panose="02020603050405020304" pitchFamily="18" charset="0"/>
                <a:cs typeface="Times New Roman" panose="02020603050405020304" pitchFamily="18" charset="0"/>
              </a:rPr>
              <a:t>от полученных ран умер.</a:t>
            </a:r>
          </a:p>
          <a:p>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r>
              <a:rPr lang="ru-RU" sz="2400" dirty="0">
                <a:latin typeface="Times New Roman" panose="02020603050405020304" pitchFamily="18" charset="0"/>
                <a:cs typeface="Times New Roman" panose="02020603050405020304" pitchFamily="18" charset="0"/>
              </a:rPr>
              <a:t>Похоронен </a:t>
            </a:r>
            <a:r>
              <a:rPr lang="ru-RU" sz="2400" dirty="0" smtClean="0">
                <a:latin typeface="Times New Roman" panose="02020603050405020304" pitchFamily="18" charset="0"/>
                <a:cs typeface="Times New Roman" panose="02020603050405020304" pitchFamily="18" charset="0"/>
              </a:rPr>
              <a:t>на малой родине.</a:t>
            </a:r>
            <a:endParaRPr lang="ru-RU" sz="2400" dirty="0">
              <a:latin typeface="Times New Roman" panose="02020603050405020304" pitchFamily="18" charset="0"/>
              <a:cs typeface="Times New Roman" panose="02020603050405020304" pitchFamily="18" charset="0"/>
            </a:endParaRPr>
          </a:p>
        </p:txBody>
      </p:sp>
      <p:pic>
        <p:nvPicPr>
          <p:cNvPr id="4" name="A_Rozenbaum_-_Karavan_Pesni_pro_Afganistan__muzofon.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0752" y="5498911"/>
            <a:ext cx="609600" cy="609600"/>
          </a:xfrm>
          <a:prstGeom prst="rect">
            <a:avLst/>
          </a:prstGeom>
        </p:spPr>
      </p:pic>
    </p:spTree>
    <p:extLst>
      <p:ext uri="{BB962C8B-B14F-4D97-AF65-F5344CB8AC3E}">
        <p14:creationId xmlns:p14="http://schemas.microsoft.com/office/powerpoint/2010/main" val="2344775794"/>
      </p:ext>
    </p:extLst>
  </p:cSld>
  <p:clrMapOvr>
    <a:masterClrMapping/>
  </p:clrMapOvr>
  <mc:AlternateContent xmlns:mc="http://schemas.openxmlformats.org/markup-compatibility/2006" xmlns:p14="http://schemas.microsoft.com/office/powerpoint/2010/main">
    <mc:Choice Requires="p14">
      <p:transition spd="slow" p14:dur="1900" advClick="0" advTm="20000">
        <p14:reveal/>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1082" r="3117"/>
          <a:stretch/>
        </p:blipFill>
        <p:spPr bwMode="auto">
          <a:xfrm>
            <a:off x="423080" y="144648"/>
            <a:ext cx="2770496"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2930263" y="189147"/>
            <a:ext cx="8911687" cy="794489"/>
          </a:xfrm>
        </p:spPr>
        <p:txBody>
          <a:bodyPr>
            <a:noAutofit/>
          </a:bodyPr>
          <a:lstStyle/>
          <a:p>
            <a:pPr algn="ctr"/>
            <a:r>
              <a:rPr lang="ru-RU" b="1" dirty="0" smtClean="0">
                <a:latin typeface="Times New Roman" panose="02020603050405020304" pitchFamily="18" charset="0"/>
                <a:cs typeface="Times New Roman" panose="02020603050405020304" pitchFamily="18" charset="0"/>
              </a:rPr>
              <a:t>ПРИХОДЧЕНКО </a:t>
            </a:r>
            <a:r>
              <a:rPr lang="ru-RU" b="1" dirty="0">
                <a:latin typeface="Times New Roman" panose="02020603050405020304" pitchFamily="18" charset="0"/>
                <a:cs typeface="Times New Roman" panose="02020603050405020304" pitchFamily="18" charset="0"/>
              </a:rPr>
              <a:t>Дмитрий Федорович</a:t>
            </a:r>
          </a:p>
        </p:txBody>
      </p:sp>
      <p:sp>
        <p:nvSpPr>
          <p:cNvPr id="3" name="Объект 2"/>
          <p:cNvSpPr>
            <a:spLocks noGrp="1"/>
          </p:cNvSpPr>
          <p:nvPr>
            <p:ph idx="1"/>
          </p:nvPr>
        </p:nvSpPr>
        <p:spPr>
          <a:xfrm>
            <a:off x="3268616" y="871092"/>
            <a:ext cx="8857096" cy="2716171"/>
          </a:xfrm>
        </p:spPr>
        <p:txBody>
          <a:bodyPr>
            <a:noAutofit/>
          </a:bodyPr>
          <a:lstStyle/>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водитель-автослесарь </a:t>
            </a:r>
            <a:r>
              <a:rPr lang="ru-RU" sz="2400" dirty="0" smtClean="0">
                <a:solidFill>
                  <a:schemeClr val="tx1"/>
                </a:solidFill>
                <a:latin typeface="Times New Roman" panose="02020603050405020304" pitchFamily="18" charset="0"/>
                <a:cs typeface="Times New Roman" panose="02020603050405020304" pitchFamily="18" charset="0"/>
              </a:rPr>
              <a:t>ремонтного взвода.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Родился 20.01.1964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err="1" smtClean="0">
                <a:solidFill>
                  <a:schemeClr val="tx1"/>
                </a:solidFill>
                <a:latin typeface="Times New Roman" panose="02020603050405020304" pitchFamily="18" charset="0"/>
                <a:cs typeface="Times New Roman" panose="02020603050405020304" pitchFamily="18" charset="0"/>
              </a:rPr>
              <a:t>пгт</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Иванино</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Курчатовского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a:t>
            </a:r>
            <a:r>
              <a:rPr lang="ru-RU" sz="2400" dirty="0" smtClean="0">
                <a:solidFill>
                  <a:schemeClr val="tx1"/>
                </a:solidFill>
                <a:latin typeface="Times New Roman" panose="02020603050405020304" pitchFamily="18" charset="0"/>
                <a:cs typeface="Times New Roman" panose="02020603050405020304" pitchFamily="18" charset="0"/>
              </a:rPr>
              <a:t>области. </a:t>
            </a:r>
          </a:p>
          <a:p>
            <a:pPr marL="0" indent="0">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июня </a:t>
            </a:r>
            <a:r>
              <a:rPr lang="ru-RU" sz="2400" dirty="0" smtClean="0">
                <a:solidFill>
                  <a:schemeClr val="tx1"/>
                </a:solidFill>
                <a:latin typeface="Times New Roman" panose="02020603050405020304" pitchFamily="18" charset="0"/>
                <a:cs typeface="Times New Roman" panose="02020603050405020304" pitchFamily="18" charset="0"/>
              </a:rPr>
              <a:t>1982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9209" y="3838042"/>
            <a:ext cx="11768263" cy="4001095"/>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Участвовал в 4 боевых операциях. </a:t>
            </a:r>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19.04.1984 года </a:t>
            </a:r>
            <a:r>
              <a:rPr lang="ru-RU" sz="2400" dirty="0">
                <a:latin typeface="Times New Roman" panose="02020603050405020304" pitchFamily="18" charset="0"/>
                <a:cs typeface="Times New Roman" panose="02020603050405020304" pitchFamily="18" charset="0"/>
              </a:rPr>
              <a:t>на перевале </a:t>
            </a:r>
            <a:r>
              <a:rPr lang="ru-RU" sz="2400" dirty="0" err="1">
                <a:latin typeface="Times New Roman" panose="02020603050405020304" pitchFamily="18" charset="0"/>
                <a:cs typeface="Times New Roman" panose="02020603050405020304" pitchFamily="18" charset="0"/>
              </a:rPr>
              <a:t>Саланг</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автомобильная </a:t>
            </a:r>
            <a:r>
              <a:rPr lang="ru-RU" sz="2400" dirty="0">
                <a:latin typeface="Times New Roman" panose="02020603050405020304" pitchFamily="18" charset="0"/>
                <a:cs typeface="Times New Roman" panose="02020603050405020304" pitchFamily="18" charset="0"/>
              </a:rPr>
              <a:t>колонна, в составе которой он находился, подверглась нападению </a:t>
            </a:r>
            <a:r>
              <a:rPr lang="ru-RU" sz="2400" dirty="0" smtClean="0">
                <a:latin typeface="Times New Roman" panose="02020603050405020304" pitchFamily="18" charset="0"/>
                <a:cs typeface="Times New Roman" panose="02020603050405020304" pitchFamily="18" charset="0"/>
              </a:rPr>
              <a:t>противника</a:t>
            </a:r>
            <a:r>
              <a:rPr lang="ru-RU" sz="2400" dirty="0">
                <a:latin typeface="Times New Roman" panose="02020603050405020304" pitchFamily="18" charset="0"/>
                <a:cs typeface="Times New Roman" panose="02020603050405020304" pitchFamily="18" charset="0"/>
              </a:rPr>
              <a:t>. Во время боя, пытаясь вывести автомобиль из-под обстрела, </a:t>
            </a:r>
            <a:r>
              <a:rPr lang="ru-RU" sz="2400" dirty="0" smtClean="0">
                <a:latin typeface="Times New Roman" panose="02020603050405020304" pitchFamily="18" charset="0"/>
                <a:cs typeface="Times New Roman" panose="02020603050405020304" pitchFamily="18" charset="0"/>
              </a:rPr>
              <a:t>Дмитрий погиб.</a:t>
            </a:r>
            <a:endParaRPr lang="ru-RU" sz="2400" dirty="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r>
              <a:rPr lang="ru-RU" sz="2400" dirty="0">
                <a:latin typeface="Times New Roman" panose="02020603050405020304" pitchFamily="18" charset="0"/>
                <a:cs typeface="Times New Roman" panose="02020603050405020304" pitchFamily="18" charset="0"/>
              </a:rPr>
              <a:t>Похоронен в </a:t>
            </a:r>
            <a:r>
              <a:rPr lang="ru-RU" sz="2400" dirty="0" err="1" smtClean="0">
                <a:latin typeface="Times New Roman" panose="02020603050405020304" pitchFamily="18" charset="0"/>
                <a:cs typeface="Times New Roman" panose="02020603050405020304" pitchFamily="18" charset="0"/>
              </a:rPr>
              <a:t>пгт</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Иванино</a:t>
            </a:r>
            <a:r>
              <a:rPr lang="ru-RU" sz="2400" dirty="0">
                <a:latin typeface="Times New Roman" panose="02020603050405020304" pitchFamily="18" charset="0"/>
                <a:cs typeface="Times New Roman" panose="02020603050405020304" pitchFamily="18" charset="0"/>
              </a:rPr>
              <a:t>. </a:t>
            </a:r>
          </a:p>
          <a:p>
            <a:pPr algn="just"/>
            <a:r>
              <a:rPr lang="ru-RU" sz="2400" dirty="0">
                <a:latin typeface="Times New Roman" panose="02020603050405020304" pitchFamily="18" charset="0"/>
                <a:cs typeface="Times New Roman" panose="02020603050405020304" pitchFamily="18" charset="0"/>
              </a:rPr>
              <a:t>Его имя занесено на стелу, установленную в г. Курчатов в память о погибших воинах-интернационалистах.</a:t>
            </a:r>
          </a:p>
          <a:p>
            <a:endParaRPr lang="ru-RU" sz="2000" dirty="0" smtClean="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605551917"/>
      </p:ext>
    </p:extLst>
  </p:cSld>
  <p:clrMapOvr>
    <a:masterClrMapping/>
  </p:clrMapOvr>
  <mc:AlternateContent xmlns:mc="http://schemas.openxmlformats.org/markup-compatibility/2006" xmlns:p14="http://schemas.microsoft.com/office/powerpoint/2010/main">
    <mc:Choice Requires="p14">
      <p:transition spd="slow" p14:dur="19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r="2026" b="1008"/>
          <a:stretch/>
        </p:blipFill>
        <p:spPr bwMode="auto">
          <a:xfrm>
            <a:off x="405452" y="158296"/>
            <a:ext cx="2788124" cy="3540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2984853"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РАЗУВАЕВ </a:t>
            </a:r>
            <a:r>
              <a:rPr lang="ru-RU" sz="4000" b="1" dirty="0">
                <a:latin typeface="Times New Roman" panose="02020603050405020304" pitchFamily="18" charset="0"/>
                <a:cs typeface="Times New Roman" panose="02020603050405020304" pitchFamily="18" charset="0"/>
              </a:rPr>
              <a:t>Владимир Анатольевич</a:t>
            </a:r>
          </a:p>
        </p:txBody>
      </p:sp>
      <p:sp>
        <p:nvSpPr>
          <p:cNvPr id="3" name="Объект 2"/>
          <p:cNvSpPr>
            <a:spLocks noGrp="1"/>
          </p:cNvSpPr>
          <p:nvPr>
            <p:ph idx="1"/>
          </p:nvPr>
        </p:nvSpPr>
        <p:spPr>
          <a:xfrm>
            <a:off x="3268616" y="871092"/>
            <a:ext cx="8923384"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старший </a:t>
            </a:r>
            <a:r>
              <a:rPr lang="ru-RU" sz="2400" dirty="0">
                <a:solidFill>
                  <a:schemeClr val="tx1"/>
                </a:solidFill>
                <a:latin typeface="Times New Roman" panose="02020603050405020304" pitchFamily="18" charset="0"/>
                <a:cs typeface="Times New Roman" panose="02020603050405020304" pitchFamily="18" charset="0"/>
              </a:rPr>
              <a:t>механик-водитель </a:t>
            </a:r>
            <a:r>
              <a:rPr lang="ru-RU" sz="2400" dirty="0" smtClean="0">
                <a:solidFill>
                  <a:schemeClr val="tx1"/>
                </a:solidFill>
                <a:latin typeface="Times New Roman" panose="02020603050405020304" pitchFamily="18" charset="0"/>
                <a:cs typeface="Times New Roman" panose="02020603050405020304" pitchFamily="18" charset="0"/>
              </a:rPr>
              <a:t>БМП.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Родился 15.12.1967 года </a:t>
            </a:r>
            <a:r>
              <a:rPr lang="ru-RU" sz="2400" dirty="0">
                <a:solidFill>
                  <a:schemeClr val="tx1"/>
                </a:solidFill>
                <a:latin typeface="Times New Roman" panose="02020603050405020304" pitchFamily="18" charset="0"/>
                <a:cs typeface="Times New Roman" panose="02020603050405020304" pitchFamily="18" charset="0"/>
              </a:rPr>
              <a:t>в с. </a:t>
            </a:r>
            <a:r>
              <a:rPr lang="ru-RU" sz="2400" dirty="0" smtClean="0">
                <a:solidFill>
                  <a:schemeClr val="tx1"/>
                </a:solidFill>
                <a:latin typeface="Times New Roman" panose="02020603050405020304" pitchFamily="18" charset="0"/>
                <a:cs typeface="Times New Roman" panose="02020603050405020304" pitchFamily="18" charset="0"/>
              </a:rPr>
              <a:t>Кривец, </a:t>
            </a:r>
            <a:r>
              <a:rPr lang="ru-RU" sz="2400" dirty="0" err="1">
                <a:solidFill>
                  <a:schemeClr val="tx1"/>
                </a:solidFill>
                <a:latin typeface="Times New Roman" panose="02020603050405020304" pitchFamily="18" charset="0"/>
                <a:cs typeface="Times New Roman" panose="02020603050405020304" pitchFamily="18" charset="0"/>
              </a:rPr>
              <a:t>Мантуровского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a:t>
            </a:r>
            <a:r>
              <a:rPr lang="ru-RU" sz="2400" dirty="0" smtClean="0">
                <a:solidFill>
                  <a:schemeClr val="tx1"/>
                </a:solidFill>
                <a:latin typeface="Times New Roman" panose="02020603050405020304" pitchFamily="18" charset="0"/>
                <a:cs typeface="Times New Roman" panose="02020603050405020304" pitchFamily="18" charset="0"/>
              </a:rPr>
              <a:t>обл.</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ноября 1986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3262432"/>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Принимал </a:t>
            </a:r>
            <a:r>
              <a:rPr lang="ru-RU" sz="2400" dirty="0">
                <a:latin typeface="Times New Roman" panose="02020603050405020304" pitchFamily="18" charset="0"/>
                <a:cs typeface="Times New Roman" panose="02020603050405020304" pitchFamily="18" charset="0"/>
              </a:rPr>
              <a:t>участие в одной боевой </a:t>
            </a:r>
            <a:r>
              <a:rPr lang="ru-RU" sz="2400" dirty="0" smtClean="0">
                <a:latin typeface="Times New Roman" panose="02020603050405020304" pitchFamily="18" charset="0"/>
                <a:cs typeface="Times New Roman" panose="02020603050405020304" pitchFamily="18" charset="0"/>
              </a:rPr>
              <a:t>операции </a:t>
            </a:r>
            <a:r>
              <a:rPr lang="ru-RU" sz="2400" dirty="0">
                <a:latin typeface="Times New Roman" panose="02020603050405020304" pitchFamily="18" charset="0"/>
                <a:cs typeface="Times New Roman" panose="02020603050405020304" pitchFamily="18" charset="0"/>
              </a:rPr>
              <a:t>и 3 сопровождениях </a:t>
            </a:r>
            <a:r>
              <a:rPr lang="ru-RU" sz="2400" dirty="0" smtClean="0">
                <a:latin typeface="Times New Roman" panose="02020603050405020304" pitchFamily="18" charset="0"/>
                <a:cs typeface="Times New Roman" panose="02020603050405020304" pitchFamily="18" charset="0"/>
              </a:rPr>
              <a:t>автомобильных </a:t>
            </a:r>
            <a:r>
              <a:rPr lang="ru-RU" sz="2400" dirty="0">
                <a:latin typeface="Times New Roman" panose="02020603050405020304" pitchFamily="18" charset="0"/>
                <a:cs typeface="Times New Roman" panose="02020603050405020304" pitchFamily="18" charset="0"/>
              </a:rPr>
              <a:t>колонн. Выполняя очередное боевое задание, тяжело заболел и </a:t>
            </a:r>
            <a:r>
              <a:rPr lang="ru-RU" sz="2400" dirty="0" smtClean="0">
                <a:latin typeface="Times New Roman" panose="02020603050405020304" pitchFamily="18" charset="0"/>
                <a:cs typeface="Times New Roman" panose="02020603050405020304" pitchFamily="18" charset="0"/>
              </a:rPr>
              <a:t>08.02.1987 году </a:t>
            </a:r>
            <a:r>
              <a:rPr lang="ru-RU" sz="2400" dirty="0">
                <a:latin typeface="Times New Roman" panose="02020603050405020304" pitchFamily="18" charset="0"/>
                <a:cs typeface="Times New Roman" panose="02020603050405020304" pitchFamily="18" charset="0"/>
              </a:rPr>
              <a:t>умер.</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пос. </a:t>
            </a:r>
            <a:r>
              <a:rPr lang="ru-RU" sz="2400" dirty="0" smtClean="0">
                <a:latin typeface="Times New Roman" panose="02020603050405020304" pitchFamily="18" charset="0"/>
                <a:cs typeface="Times New Roman" panose="02020603050405020304" pitchFamily="18" charset="0"/>
              </a:rPr>
              <a:t>Сейм, </a:t>
            </a:r>
            <a:r>
              <a:rPr lang="ru-RU" sz="2400" dirty="0" err="1">
                <a:latin typeface="Times New Roman" panose="02020603050405020304" pitchFamily="18" charset="0"/>
                <a:cs typeface="Times New Roman" panose="02020603050405020304" pitchFamily="18" charset="0"/>
              </a:rPr>
              <a:t>Мантуровского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р-на, </a:t>
            </a:r>
            <a:r>
              <a:rPr lang="ru-RU" sz="2400" dirty="0">
                <a:latin typeface="Times New Roman" panose="02020603050405020304" pitchFamily="18" charset="0"/>
                <a:cs typeface="Times New Roman" panose="02020603050405020304" pitchFamily="18" charset="0"/>
              </a:rPr>
              <a:t>Курской обл.</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31516480"/>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r="841" b="1095"/>
          <a:stretch/>
        </p:blipFill>
        <p:spPr bwMode="auto">
          <a:xfrm>
            <a:off x="419100" y="144648"/>
            <a:ext cx="2747181" cy="3567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230091"/>
            <a:ext cx="8911687" cy="794489"/>
          </a:xfrm>
        </p:spPr>
        <p:txBody>
          <a:bodyPr>
            <a:noAutofit/>
          </a:bodyPr>
          <a:lstStyle/>
          <a:p>
            <a:pPr algn="ctr"/>
            <a:r>
              <a:rPr lang="ru-RU" sz="3000" b="1" dirty="0" smtClean="0">
                <a:latin typeface="Times New Roman" panose="02020603050405020304" pitchFamily="18" charset="0"/>
                <a:cs typeface="Times New Roman" panose="02020603050405020304" pitchFamily="18" charset="0"/>
              </a:rPr>
              <a:t>СКОРОБОГАТСКИХ </a:t>
            </a:r>
            <a:r>
              <a:rPr lang="ru-RU" sz="3000" b="1" dirty="0">
                <a:latin typeface="Times New Roman" panose="02020603050405020304" pitchFamily="18" charset="0"/>
                <a:cs typeface="Times New Roman" panose="02020603050405020304" pitchFamily="18" charset="0"/>
              </a:rPr>
              <a:t>Александр Александрович</a:t>
            </a: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водитель-заправщик.</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22.02.1967 года в </a:t>
            </a:r>
            <a:r>
              <a:rPr lang="ru-RU" sz="2400" dirty="0">
                <a:solidFill>
                  <a:schemeClr val="tx1"/>
                </a:solidFill>
                <a:latin typeface="Times New Roman" panose="02020603050405020304" pitchFamily="18" charset="0"/>
                <a:cs typeface="Times New Roman" panose="02020603050405020304" pitchFamily="18" charset="0"/>
              </a:rPr>
              <a:t>с. Малые </a:t>
            </a:r>
            <a:r>
              <a:rPr lang="ru-RU" sz="2400" dirty="0" smtClean="0">
                <a:solidFill>
                  <a:schemeClr val="tx1"/>
                </a:solidFill>
                <a:latin typeface="Times New Roman" panose="02020603050405020304" pitchFamily="18" charset="0"/>
                <a:cs typeface="Times New Roman" panose="02020603050405020304" pitchFamily="18" charset="0"/>
              </a:rPr>
              <a:t>Угоны, </a:t>
            </a:r>
            <a:r>
              <a:rPr lang="ru-RU" sz="2400" dirty="0">
                <a:solidFill>
                  <a:schemeClr val="tx1"/>
                </a:solidFill>
                <a:latin typeface="Times New Roman" panose="02020603050405020304" pitchFamily="18" charset="0"/>
                <a:cs typeface="Times New Roman" panose="02020603050405020304" pitchFamily="18" charset="0"/>
              </a:rPr>
              <a:t>Льговского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a:t>
            </a:r>
            <a:r>
              <a:rPr lang="ru-RU" sz="2400" dirty="0" smtClean="0">
                <a:solidFill>
                  <a:schemeClr val="tx1"/>
                </a:solidFill>
                <a:latin typeface="Times New Roman" panose="02020603050405020304" pitchFamily="18" charset="0"/>
                <a:cs typeface="Times New Roman" panose="02020603050405020304" pitchFamily="18" charset="0"/>
              </a:rPr>
              <a:t>.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трактористом.</a:t>
            </a:r>
            <a:br>
              <a:rPr lang="ru-RU" sz="2400" dirty="0" smtClean="0">
                <a:solidFill>
                  <a:schemeClr val="tx1"/>
                </a:solidFill>
                <a:latin typeface="Times New Roman" panose="02020603050405020304" pitchFamily="18" charset="0"/>
                <a:cs typeface="Times New Roman" panose="02020603050405020304" pitchFamily="18" charset="0"/>
              </a:rPr>
            </a:b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августа 1985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677656"/>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Принимал участие в доставке на сторожевые заставы ГСМ. </a:t>
            </a:r>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09.06.1986 года </a:t>
            </a:r>
            <a:r>
              <a:rPr lang="ru-RU" sz="2400" dirty="0">
                <a:latin typeface="Times New Roman" panose="02020603050405020304" pitchFamily="18" charset="0"/>
                <a:cs typeface="Times New Roman" panose="02020603050405020304" pitchFamily="18" charset="0"/>
              </a:rPr>
              <a:t>во время следования в пункт назначения колонна </a:t>
            </a:r>
            <a:r>
              <a:rPr lang="ru-RU" sz="2400" dirty="0" smtClean="0">
                <a:latin typeface="Times New Roman" panose="02020603050405020304" pitchFamily="18" charset="0"/>
                <a:cs typeface="Times New Roman" panose="02020603050405020304" pitchFamily="18" charset="0"/>
              </a:rPr>
              <a:t>была </a:t>
            </a:r>
            <a:r>
              <a:rPr lang="ru-RU" sz="2400" dirty="0">
                <a:latin typeface="Times New Roman" panose="02020603050405020304" pitchFamily="18" charset="0"/>
                <a:cs typeface="Times New Roman" panose="02020603050405020304" pitchFamily="18" charset="0"/>
              </a:rPr>
              <a:t>обстреляна </a:t>
            </a:r>
            <a:r>
              <a:rPr lang="ru-RU" sz="2400" dirty="0" smtClean="0">
                <a:latin typeface="Times New Roman" panose="02020603050405020304" pitchFamily="18" charset="0"/>
                <a:cs typeface="Times New Roman" panose="02020603050405020304" pitchFamily="18" charset="0"/>
              </a:rPr>
              <a:t>противником</a:t>
            </a:r>
            <a:r>
              <a:rPr lang="ru-RU" sz="2400" dirty="0">
                <a:latin typeface="Times New Roman" panose="02020603050405020304" pitchFamily="18" charset="0"/>
                <a:cs typeface="Times New Roman" panose="02020603050405020304" pitchFamily="18" charset="0"/>
              </a:rPr>
              <a:t>. Машина </a:t>
            </a:r>
            <a:r>
              <a:rPr lang="ru-RU" sz="2400" dirty="0" smtClean="0">
                <a:latin typeface="Times New Roman" panose="02020603050405020304" pitchFamily="18" charset="0"/>
                <a:cs typeface="Times New Roman" panose="02020603050405020304" pitchFamily="18" charset="0"/>
              </a:rPr>
              <a:t>Александра </a:t>
            </a:r>
            <a:r>
              <a:rPr lang="ru-RU" sz="2400" dirty="0">
                <a:latin typeface="Times New Roman" panose="02020603050405020304" pitchFamily="18" charset="0"/>
                <a:cs typeface="Times New Roman" panose="02020603050405020304" pitchFamily="18" charset="0"/>
              </a:rPr>
              <a:t>загорелась. Понимая, что вскоре последует взрыв и огонь может перекинуться на другие машины, </a:t>
            </a:r>
            <a:r>
              <a:rPr lang="ru-RU" sz="2400" dirty="0" smtClean="0">
                <a:latin typeface="Times New Roman" panose="02020603050405020304" pitchFamily="18" charset="0"/>
                <a:cs typeface="Times New Roman" panose="02020603050405020304" pitchFamily="18" charset="0"/>
              </a:rPr>
              <a:t>резко </a:t>
            </a:r>
            <a:r>
              <a:rPr lang="ru-RU" sz="2400" dirty="0" smtClean="0">
                <a:latin typeface="Times New Roman" panose="02020603050405020304" pitchFamily="18" charset="0"/>
                <a:cs typeface="Times New Roman" panose="02020603050405020304" pitchFamily="18" charset="0"/>
              </a:rPr>
              <a:t>повернул </a:t>
            </a:r>
            <a:r>
              <a:rPr lang="ru-RU" sz="2400" dirty="0" smtClean="0">
                <a:latin typeface="Times New Roman" panose="02020603050405020304" pitchFamily="18" charset="0"/>
                <a:cs typeface="Times New Roman" panose="02020603050405020304" pitchFamily="18" charset="0"/>
              </a:rPr>
              <a:t>руль, но </a:t>
            </a:r>
            <a:r>
              <a:rPr lang="ru-RU" sz="2400" dirty="0">
                <a:latin typeface="Times New Roman" panose="02020603050405020304" pitchFamily="18" charset="0"/>
                <a:cs typeface="Times New Roman" panose="02020603050405020304" pitchFamily="18" charset="0"/>
              </a:rPr>
              <a:t>при повороте машина </a:t>
            </a:r>
            <a:r>
              <a:rPr lang="ru-RU" sz="2400" dirty="0" smtClean="0">
                <a:latin typeface="Times New Roman" panose="02020603050405020304" pitchFamily="18" charset="0"/>
                <a:cs typeface="Times New Roman" panose="02020603050405020304" pitchFamily="18" charset="0"/>
              </a:rPr>
              <a:t>перевернулась </a:t>
            </a:r>
            <a:r>
              <a:rPr lang="ru-RU" sz="2400" dirty="0">
                <a:latin typeface="Times New Roman" panose="02020603050405020304" pitchFamily="18" charset="0"/>
                <a:cs typeface="Times New Roman" panose="02020603050405020304" pitchFamily="18" charset="0"/>
              </a:rPr>
              <a:t>и взорвалась. </a:t>
            </a:r>
            <a:r>
              <a:rPr lang="ru-RU" sz="2400" dirty="0" smtClean="0">
                <a:latin typeface="Times New Roman" panose="02020603050405020304" pitchFamily="18" charset="0"/>
                <a:cs typeface="Times New Roman" panose="02020603050405020304" pitchFamily="18" charset="0"/>
              </a:rPr>
              <a:t>Александр погиб. </a:t>
            </a:r>
          </a:p>
          <a:p>
            <a:pPr algn="just"/>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Похоронен на малой родине в </a:t>
            </a:r>
            <a:r>
              <a:rPr lang="ru-RU" sz="2400" dirty="0">
                <a:latin typeface="Times New Roman" panose="02020603050405020304" pitchFamily="18" charset="0"/>
                <a:cs typeface="Times New Roman" panose="02020603050405020304" pitchFamily="18" charset="0"/>
              </a:rPr>
              <a:t>с. Малые Угоны</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137482"/>
      </p:ext>
    </p:extLst>
  </p:cSld>
  <p:clrMapOvr>
    <a:masterClrMapping/>
  </p:clrMapOvr>
  <mc:AlternateContent xmlns:mc="http://schemas.openxmlformats.org/markup-compatibility/2006" xmlns:p14="http://schemas.microsoft.com/office/powerpoint/2010/main">
    <mc:Choice Requires="p14">
      <p:transition spd="slow" p14:dur="19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Памяти павших в Афганской войн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44713"/>
            <a:ext cx="2772165"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053093"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СОПОВ </a:t>
            </a:r>
            <a:r>
              <a:rPr lang="ru-RU" sz="4800" b="1" dirty="0">
                <a:latin typeface="Times New Roman" panose="02020603050405020304" pitchFamily="18" charset="0"/>
                <a:cs typeface="Times New Roman" panose="02020603050405020304" pitchFamily="18" charset="0"/>
              </a:rPr>
              <a:t>Николай Васильевич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27672" y="871092"/>
            <a:ext cx="8857096" cy="2716171"/>
          </a:xfrm>
        </p:spPr>
        <p:txBody>
          <a:bodyPr>
            <a:noAutofit/>
          </a:bodyPr>
          <a:lstStyle/>
          <a:p>
            <a:pPr marL="0" indent="0">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a:t>
            </a:r>
          </a:p>
          <a:p>
            <a:pPr marL="0" indent="0" algn="just">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Родился 09.05.1963 года </a:t>
            </a:r>
            <a:r>
              <a:rPr lang="ru-RU" sz="2400" dirty="0">
                <a:solidFill>
                  <a:schemeClr val="tx1"/>
                </a:solidFill>
                <a:latin typeface="Times New Roman" panose="02020603050405020304" pitchFamily="18" charset="0"/>
                <a:cs typeface="Times New Roman" panose="02020603050405020304" pitchFamily="18" charset="0"/>
              </a:rPr>
              <a:t>в с. </a:t>
            </a:r>
            <a:r>
              <a:rPr lang="ru-RU" sz="2400" dirty="0" err="1" smtClean="0">
                <a:solidFill>
                  <a:schemeClr val="tx1"/>
                </a:solidFill>
                <a:latin typeface="Times New Roman" panose="02020603050405020304" pitchFamily="18" charset="0"/>
                <a:cs typeface="Times New Roman" panose="02020603050405020304" pitchFamily="18" charset="0"/>
              </a:rPr>
              <a:t>Леженьки</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Тимского</a:t>
            </a:r>
            <a:r>
              <a:rPr lang="ru-RU" sz="2400" dirty="0" smtClean="0">
                <a:solidFill>
                  <a:schemeClr val="tx1"/>
                </a:solidFill>
                <a:latin typeface="Times New Roman" panose="02020603050405020304" pitchFamily="18" charset="0"/>
                <a:cs typeface="Times New Roman" panose="02020603050405020304" pitchFamily="18" charset="0"/>
              </a:rPr>
              <a:t> р-на, </a:t>
            </a:r>
            <a:r>
              <a:rPr lang="ru-RU" sz="2400" dirty="0">
                <a:solidFill>
                  <a:schemeClr val="tx1"/>
                </a:solidFill>
                <a:latin typeface="Times New Roman" panose="02020603050405020304" pitchFamily="18" charset="0"/>
                <a:cs typeface="Times New Roman" panose="02020603050405020304" pitchFamily="18" charset="0"/>
              </a:rPr>
              <a:t>Курской обл. </a:t>
            </a:r>
          </a:p>
          <a:p>
            <a:pPr marL="0" indent="0">
              <a:spcBef>
                <a:spcPts val="0"/>
              </a:spcBef>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июня </a:t>
            </a:r>
            <a:r>
              <a:rPr lang="ru-RU" sz="2400" dirty="0" smtClean="0">
                <a:solidFill>
                  <a:schemeClr val="tx1"/>
                </a:solidFill>
                <a:latin typeface="Times New Roman" panose="02020603050405020304" pitchFamily="18" charset="0"/>
                <a:cs typeface="Times New Roman" panose="02020603050405020304" pitchFamily="18" charset="0"/>
              </a:rPr>
              <a:t>1982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75677"/>
            <a:ext cx="11768263" cy="3631763"/>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21.03.1983 года в р-не г. Герат </a:t>
            </a:r>
            <a:r>
              <a:rPr lang="ru-RU" sz="2400" dirty="0" smtClean="0">
                <a:latin typeface="Times New Roman" panose="02020603050405020304" pitchFamily="18" charset="0"/>
                <a:cs typeface="Times New Roman" panose="02020603050405020304" pitchFamily="18" charset="0"/>
              </a:rPr>
              <a:t>автомобильная </a:t>
            </a:r>
            <a:r>
              <a:rPr lang="ru-RU" sz="2400" dirty="0">
                <a:latin typeface="Times New Roman" panose="02020603050405020304" pitchFamily="18" charset="0"/>
                <a:cs typeface="Times New Roman" panose="02020603050405020304" pitchFamily="18" charset="0"/>
              </a:rPr>
              <a:t>колонна, в составе которой он совершал рейс по доставке ГСМ, </a:t>
            </a:r>
            <a:r>
              <a:rPr lang="ru-RU" sz="2400" dirty="0" smtClean="0">
                <a:latin typeface="Times New Roman" panose="02020603050405020304" pitchFamily="18" charset="0"/>
                <a:cs typeface="Times New Roman" panose="02020603050405020304" pitchFamily="18" charset="0"/>
              </a:rPr>
              <a:t>подверглась </a:t>
            </a:r>
            <a:r>
              <a:rPr lang="ru-RU" sz="2400" dirty="0">
                <a:latin typeface="Times New Roman" panose="02020603050405020304" pitchFamily="18" charset="0"/>
                <a:cs typeface="Times New Roman" panose="02020603050405020304" pitchFamily="18" charset="0"/>
              </a:rPr>
              <a:t>сильному обстрелу. </a:t>
            </a:r>
            <a:r>
              <a:rPr lang="ru-RU" sz="2400" dirty="0" smtClean="0">
                <a:latin typeface="Times New Roman" panose="02020603050405020304" pitchFamily="18" charset="0"/>
                <a:cs typeface="Times New Roman" panose="02020603050405020304" pitchFamily="18" charset="0"/>
              </a:rPr>
              <a:t>Машина </a:t>
            </a:r>
            <a:r>
              <a:rPr lang="ru-RU" sz="2400" dirty="0" smtClean="0">
                <a:latin typeface="Times New Roman" panose="02020603050405020304" pitchFamily="18" charset="0"/>
                <a:cs typeface="Times New Roman" panose="02020603050405020304" pitchFamily="18" charset="0"/>
              </a:rPr>
              <a:t>Николая </a:t>
            </a:r>
            <a:r>
              <a:rPr lang="ru-RU" sz="2400" dirty="0">
                <a:latin typeface="Times New Roman" panose="02020603050405020304" pitchFamily="18" charset="0"/>
                <a:cs typeface="Times New Roman" panose="02020603050405020304" pitchFamily="18" charset="0"/>
              </a:rPr>
              <a:t>получила повреждение и остановилась. </a:t>
            </a:r>
            <a:r>
              <a:rPr lang="ru-RU" sz="2400" dirty="0" smtClean="0">
                <a:latin typeface="Times New Roman" panose="02020603050405020304" pitchFamily="18" charset="0"/>
                <a:cs typeface="Times New Roman" panose="02020603050405020304" pitchFamily="18" charset="0"/>
              </a:rPr>
              <a:t>Он </a:t>
            </a:r>
            <a:r>
              <a:rPr lang="ru-RU" sz="2400" dirty="0">
                <a:latin typeface="Times New Roman" panose="02020603050405020304" pitchFamily="18" charset="0"/>
                <a:cs typeface="Times New Roman" panose="02020603050405020304" pitchFamily="18" charset="0"/>
              </a:rPr>
              <a:t>быстро покинул кабину и, заняв </a:t>
            </a:r>
            <a:r>
              <a:rPr lang="ru-RU" sz="2400" dirty="0" smtClean="0">
                <a:latin typeface="Times New Roman" panose="02020603050405020304" pitchFamily="18" charset="0"/>
                <a:cs typeface="Times New Roman" panose="02020603050405020304" pitchFamily="18" charset="0"/>
              </a:rPr>
              <a:t>огневую </a:t>
            </a:r>
            <a:r>
              <a:rPr lang="ru-RU" sz="2400" dirty="0">
                <a:latin typeface="Times New Roman" panose="02020603050405020304" pitchFamily="18" charset="0"/>
                <a:cs typeface="Times New Roman" panose="02020603050405020304" pitchFamily="18" charset="0"/>
              </a:rPr>
              <a:t>позицию, вступил в бой. </a:t>
            </a:r>
            <a:r>
              <a:rPr lang="ru-RU" sz="2400" dirty="0" smtClean="0">
                <a:latin typeface="Times New Roman" panose="02020603050405020304" pitchFamily="18" charset="0"/>
                <a:cs typeface="Times New Roman" panose="02020603050405020304" pitchFamily="18" charset="0"/>
              </a:rPr>
              <a:t>Меткой стрельбой вывел </a:t>
            </a:r>
            <a:r>
              <a:rPr lang="ru-RU" sz="2400" dirty="0">
                <a:latin typeface="Times New Roman" panose="02020603050405020304" pitchFamily="18" charset="0"/>
                <a:cs typeface="Times New Roman" panose="02020603050405020304" pitchFamily="18" charset="0"/>
              </a:rPr>
              <a:t>из строя нескольких мятежников. В ходе боя был смертельно ранен.</a:t>
            </a:r>
          </a:p>
          <a:p>
            <a:r>
              <a:rPr lang="ru-RU" sz="2400" dirty="0" smtClean="0">
                <a:latin typeface="Times New Roman" panose="02020603050405020304" pitchFamily="18" charset="0"/>
                <a:cs typeface="Times New Roman" panose="02020603050405020304" pitchFamily="18" charset="0"/>
              </a:rPr>
              <a:t>За </a:t>
            </a:r>
            <a:r>
              <a:rPr lang="ru-RU" sz="2400" dirty="0">
                <a:latin typeface="Times New Roman" panose="02020603050405020304" pitchFamily="18" charset="0"/>
                <a:cs typeface="Times New Roman" panose="02020603050405020304" pitchFamily="18" charset="0"/>
              </a:rPr>
              <a:t>мужество и отвагу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r>
              <a:rPr lang="ru-RU" sz="2400" dirty="0">
                <a:latin typeface="Times New Roman" panose="02020603050405020304" pitchFamily="18" charset="0"/>
                <a:cs typeface="Times New Roman" panose="02020603050405020304" pitchFamily="18" charset="0"/>
              </a:rPr>
              <a:t>Похоронен в родном селе.</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593407224"/>
      </p:ext>
    </p:extLst>
  </p:cSld>
  <p:clrMapOvr>
    <a:masterClrMapping/>
  </p:clrMapOvr>
  <mc:AlternateContent xmlns:mc="http://schemas.openxmlformats.org/markup-compatibility/2006" xmlns:p14="http://schemas.microsoft.com/office/powerpoint/2010/main">
    <mc:Choice Requires="p14">
      <p:transition spd="slow" p14:dur="1900" advClick="0" advTm="17000">
        <p14:reveal/>
      </p:transition>
    </mc:Choice>
    <mc:Fallback xmlns="">
      <p:transition spd="slow" advClick="0" advTm="1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6613" y="189147"/>
            <a:ext cx="8911687" cy="794489"/>
          </a:xfrm>
        </p:spPr>
        <p:txBody>
          <a:bodyPr>
            <a:noAutofit/>
          </a:bodyPr>
          <a:lstStyle/>
          <a:p>
            <a:pPr algn="ctr"/>
            <a:r>
              <a:rPr lang="ru-RU" b="1" dirty="0" smtClean="0">
                <a:latin typeface="Times New Roman" panose="02020603050405020304" pitchFamily="18" charset="0"/>
                <a:cs typeface="Times New Roman" panose="02020603050405020304" pitchFamily="18" charset="0"/>
              </a:rPr>
              <a:t>СУРЖИКОВ </a:t>
            </a:r>
            <a:r>
              <a:rPr lang="ru-RU" b="1" dirty="0">
                <a:latin typeface="Times New Roman" panose="02020603050405020304" pitchFamily="18" charset="0"/>
                <a:cs typeface="Times New Roman" panose="02020603050405020304" pitchFamily="18" charset="0"/>
              </a:rPr>
              <a:t>Николай Александрович</a:t>
            </a:r>
          </a:p>
        </p:txBody>
      </p:sp>
      <p:sp>
        <p:nvSpPr>
          <p:cNvPr id="3" name="Объект 2"/>
          <p:cNvSpPr>
            <a:spLocks noGrp="1"/>
          </p:cNvSpPr>
          <p:nvPr>
            <p:ph idx="1"/>
          </p:nvPr>
        </p:nvSpPr>
        <p:spPr>
          <a:xfrm>
            <a:off x="3227672" y="73461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водитель-электрик.</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20.06.1960 года </a:t>
            </a:r>
            <a:r>
              <a:rPr lang="ru-RU" sz="2400" dirty="0">
                <a:solidFill>
                  <a:schemeClr val="tx1"/>
                </a:solidFill>
                <a:latin typeface="Times New Roman" panose="02020603050405020304" pitchFamily="18" charset="0"/>
                <a:cs typeface="Times New Roman" panose="02020603050405020304" pitchFamily="18" charset="0"/>
              </a:rPr>
              <a:t>в с. </a:t>
            </a:r>
            <a:r>
              <a:rPr lang="ru-RU" sz="2400" dirty="0" err="1" smtClean="0">
                <a:solidFill>
                  <a:schemeClr val="tx1"/>
                </a:solidFill>
                <a:latin typeface="Times New Roman" panose="02020603050405020304" pitchFamily="18" charset="0"/>
                <a:cs typeface="Times New Roman" panose="02020603050405020304" pitchFamily="18" charset="0"/>
              </a:rPr>
              <a:t>Банищи</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Льговского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Окончил </a:t>
            </a:r>
            <a:r>
              <a:rPr lang="ru-RU" sz="2400" dirty="0">
                <a:solidFill>
                  <a:schemeClr val="tx1"/>
                </a:solidFill>
                <a:latin typeface="Times New Roman" panose="02020603050405020304" pitchFamily="18" charset="0"/>
                <a:cs typeface="Times New Roman" panose="02020603050405020304" pitchFamily="18" charset="0"/>
              </a:rPr>
              <a:t>автошколу ДОСААФ.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февраля 1980 года.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Погиб </a:t>
            </a:r>
            <a:r>
              <a:rPr lang="ru-RU" sz="2400" dirty="0">
                <a:solidFill>
                  <a:schemeClr val="tx1"/>
                </a:solidFill>
                <a:latin typeface="Times New Roman" panose="02020603050405020304" pitchFamily="18" charset="0"/>
                <a:cs typeface="Times New Roman" panose="02020603050405020304" pitchFamily="18" charset="0"/>
              </a:rPr>
              <a:t>в бою </a:t>
            </a:r>
            <a:r>
              <a:rPr lang="ru-RU" sz="2400" dirty="0" smtClean="0">
                <a:solidFill>
                  <a:schemeClr val="tx1"/>
                </a:solidFill>
                <a:latin typeface="Times New Roman" panose="02020603050405020304" pitchFamily="18" charset="0"/>
                <a:cs typeface="Times New Roman" panose="02020603050405020304" pitchFamily="18" charset="0"/>
              </a:rPr>
              <a:t>08.07.1980 года, </a:t>
            </a:r>
            <a:r>
              <a:rPr lang="ru-RU" sz="2400" dirty="0">
                <a:solidFill>
                  <a:schemeClr val="tx1"/>
                </a:solidFill>
                <a:latin typeface="Times New Roman" panose="02020603050405020304" pitchFamily="18" charset="0"/>
                <a:cs typeface="Times New Roman" panose="02020603050405020304" pitchFamily="18" charset="0"/>
              </a:rPr>
              <a:t>выполняя боевое задание.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Похоронен </a:t>
            </a:r>
            <a:r>
              <a:rPr lang="ru-RU" sz="2400" dirty="0" smtClean="0">
                <a:solidFill>
                  <a:schemeClr val="tx1"/>
                </a:solidFill>
                <a:latin typeface="Times New Roman" panose="02020603050405020304" pitchFamily="18" charset="0"/>
                <a:cs typeface="Times New Roman" panose="02020603050405020304" pitchFamily="18" charset="0"/>
              </a:rPr>
              <a:t>в родном селе </a:t>
            </a:r>
            <a:r>
              <a:rPr lang="ru-RU" sz="2400" dirty="0" err="1" smtClean="0">
                <a:solidFill>
                  <a:schemeClr val="tx1"/>
                </a:solidFill>
                <a:latin typeface="Times New Roman" panose="02020603050405020304" pitchFamily="18" charset="0"/>
                <a:cs typeface="Times New Roman" panose="02020603050405020304" pitchFamily="18" charset="0"/>
              </a:rPr>
              <a:t>Банищи</a:t>
            </a:r>
            <a:r>
              <a:rPr lang="ru-RU" sz="2400" dirty="0">
                <a:solidFill>
                  <a:schemeClr val="tx1"/>
                </a:solidFill>
                <a:latin typeface="Times New Roman" panose="02020603050405020304" pitchFamily="18" charset="0"/>
                <a:cs typeface="Times New Roman" panose="02020603050405020304" pitchFamily="18" charset="0"/>
              </a:rPr>
              <a:t>.</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1046440"/>
          </a:xfrm>
          <a:prstGeom prst="rect">
            <a:avLst/>
          </a:prstGeom>
          <a:noFill/>
        </p:spPr>
        <p:txBody>
          <a:bodyPr wrap="square" rtlCol="0">
            <a:spAutoFit/>
          </a:bodyPr>
          <a:lstStyle/>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4"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617" r="3457"/>
          <a:stretch/>
        </p:blipFill>
        <p:spPr bwMode="auto">
          <a:xfrm>
            <a:off x="412264" y="144780"/>
            <a:ext cx="2740370"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38218742"/>
      </p:ext>
    </p:extLst>
  </p:cSld>
  <p:clrMapOvr>
    <a:masterClrMapping/>
  </p:clrMapOvr>
  <mc:AlternateContent xmlns:mc="http://schemas.openxmlformats.org/markup-compatibility/2006" xmlns:p14="http://schemas.microsoft.com/office/powerpoint/2010/main">
    <mc:Choice Requires="p14">
      <p:transition spd="slow" p14:dur="19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1354"/>
          <a:stretch/>
        </p:blipFill>
        <p:spPr bwMode="auto">
          <a:xfrm>
            <a:off x="423081" y="144647"/>
            <a:ext cx="2766804"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2902967"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ТАРАСОВ </a:t>
            </a:r>
            <a:r>
              <a:rPr lang="ru-RU" sz="4800" b="1" dirty="0">
                <a:latin typeface="Times New Roman" panose="02020603050405020304" pitchFamily="18" charset="0"/>
                <a:cs typeface="Times New Roman" panose="02020603050405020304" pitchFamily="18" charset="0"/>
              </a:rPr>
              <a:t>Михаил Юрьевич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09560"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Сержант</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командир </a:t>
            </a:r>
            <a:r>
              <a:rPr lang="ru-RU" sz="2400" dirty="0">
                <a:solidFill>
                  <a:schemeClr val="tx1"/>
                </a:solidFill>
                <a:latin typeface="Times New Roman" panose="02020603050405020304" pitchFamily="18" charset="0"/>
                <a:cs typeface="Times New Roman" panose="02020603050405020304" pitchFamily="18" charset="0"/>
              </a:rPr>
              <a:t>отделения роты </a:t>
            </a:r>
            <a:r>
              <a:rPr lang="ru-RU" sz="2400" dirty="0" smtClean="0">
                <a:solidFill>
                  <a:schemeClr val="tx1"/>
                </a:solidFill>
                <a:latin typeface="Times New Roman" panose="02020603050405020304" pitchFamily="18" charset="0"/>
                <a:cs typeface="Times New Roman" panose="02020603050405020304" pitchFamily="18" charset="0"/>
              </a:rPr>
              <a:t>материального обеспечения.</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25.06.1963 года </a:t>
            </a:r>
            <a:r>
              <a:rPr lang="ru-RU" sz="2400" dirty="0">
                <a:solidFill>
                  <a:schemeClr val="tx1"/>
                </a:solidFill>
                <a:latin typeface="Times New Roman" panose="02020603050405020304" pitchFamily="18" charset="0"/>
                <a:cs typeface="Times New Roman" panose="02020603050405020304" pitchFamily="18" charset="0"/>
              </a:rPr>
              <a:t>в дер. </a:t>
            </a:r>
            <a:r>
              <a:rPr lang="ru-RU" sz="2400" dirty="0" smtClean="0">
                <a:solidFill>
                  <a:schemeClr val="tx1"/>
                </a:solidFill>
                <a:latin typeface="Times New Roman" panose="02020603050405020304" pitchFamily="18" charset="0"/>
                <a:cs typeface="Times New Roman" panose="02020603050405020304" pitchFamily="18" charset="0"/>
              </a:rPr>
              <a:t>Дьяконово, </a:t>
            </a:r>
            <a:r>
              <a:rPr lang="ru-RU" sz="2400" dirty="0">
                <a:solidFill>
                  <a:schemeClr val="tx1"/>
                </a:solidFill>
                <a:latin typeface="Times New Roman" panose="02020603050405020304" pitchFamily="18" charset="0"/>
                <a:cs typeface="Times New Roman" panose="02020603050405020304" pitchFamily="18" charset="0"/>
              </a:rPr>
              <a:t>Октябрьского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p>
          <a:p>
            <a:pPr marL="0" indent="0">
              <a:buNone/>
            </a:pP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декабря 1982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3262432"/>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08.05.1983 года, </a:t>
            </a:r>
            <a:r>
              <a:rPr lang="ru-RU" sz="2400" dirty="0" smtClean="0">
                <a:latin typeface="Times New Roman" panose="02020603050405020304" pitchFamily="18" charset="0"/>
                <a:cs typeface="Times New Roman" panose="02020603050405020304" pitchFamily="18" charset="0"/>
              </a:rPr>
              <a:t>совершая </a:t>
            </a:r>
            <a:r>
              <a:rPr lang="ru-RU" sz="2400" dirty="0">
                <a:latin typeface="Times New Roman" panose="02020603050405020304" pitchFamily="18" charset="0"/>
                <a:cs typeface="Times New Roman" panose="02020603050405020304" pitchFamily="18" charset="0"/>
              </a:rPr>
              <a:t>марш по маршруту </a:t>
            </a:r>
            <a:r>
              <a:rPr lang="ru-RU" sz="2400" dirty="0" smtClean="0">
                <a:latin typeface="Times New Roman" panose="02020603050405020304" pitchFamily="18" charset="0"/>
                <a:cs typeface="Times New Roman" panose="02020603050405020304" pitchFamily="18" charset="0"/>
              </a:rPr>
              <a:t>Термез-Пули-</a:t>
            </a:r>
            <a:r>
              <a:rPr lang="ru-RU" sz="2400" dirty="0" err="1" smtClean="0">
                <a:latin typeface="Times New Roman" panose="02020603050405020304" pitchFamily="18" charset="0"/>
                <a:cs typeface="Times New Roman" panose="02020603050405020304" pitchFamily="18" charset="0"/>
              </a:rPr>
              <a:t>Хумри</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колонна, в составе </a:t>
            </a:r>
            <a:r>
              <a:rPr lang="ru-RU" sz="2400" dirty="0" smtClean="0">
                <a:latin typeface="Times New Roman" panose="02020603050405020304" pitchFamily="18" charset="0"/>
                <a:cs typeface="Times New Roman" panose="02020603050405020304" pitchFamily="18" charset="0"/>
              </a:rPr>
              <a:t>которой </a:t>
            </a:r>
            <a:r>
              <a:rPr lang="ru-RU" sz="2400" dirty="0">
                <a:latin typeface="Times New Roman" panose="02020603050405020304" pitchFamily="18" charset="0"/>
                <a:cs typeface="Times New Roman" panose="02020603050405020304" pitchFamily="18" charset="0"/>
              </a:rPr>
              <a:t>он действовал, была обстреляна </a:t>
            </a:r>
            <a:r>
              <a:rPr lang="ru-RU" sz="2400" dirty="0" smtClean="0">
                <a:latin typeface="Times New Roman" panose="02020603050405020304" pitchFamily="18" charset="0"/>
                <a:cs typeface="Times New Roman" panose="02020603050405020304" pitchFamily="18" charset="0"/>
              </a:rPr>
              <a:t>противником</a:t>
            </a:r>
            <a:r>
              <a:rPr lang="ru-RU" sz="2400" dirty="0">
                <a:latin typeface="Times New Roman" panose="02020603050405020304" pitchFamily="18" charset="0"/>
                <a:cs typeface="Times New Roman" panose="02020603050405020304" pitchFamily="18" charset="0"/>
              </a:rPr>
              <a:t>. </a:t>
            </a:r>
          </a:p>
          <a:p>
            <a:pPr algn="just"/>
            <a:r>
              <a:rPr lang="ru-RU" sz="2400" dirty="0">
                <a:latin typeface="Times New Roman" panose="02020603050405020304" pitchFamily="18" charset="0"/>
                <a:cs typeface="Times New Roman" panose="02020603050405020304" pitchFamily="18" charset="0"/>
              </a:rPr>
              <a:t>В завязавшемся бою </a:t>
            </a:r>
            <a:r>
              <a:rPr lang="ru-RU" sz="2400" dirty="0" smtClean="0">
                <a:latin typeface="Times New Roman" panose="02020603050405020304" pitchFamily="18" charset="0"/>
                <a:cs typeface="Times New Roman" panose="02020603050405020304" pitchFamily="18" charset="0"/>
              </a:rPr>
              <a:t>Михаил </a:t>
            </a:r>
            <a:r>
              <a:rPr lang="ru-RU" sz="2400" dirty="0">
                <a:latin typeface="Times New Roman" panose="02020603050405020304" pitchFamily="18" charset="0"/>
                <a:cs typeface="Times New Roman" panose="02020603050405020304" pitchFamily="18" charset="0"/>
              </a:rPr>
              <a:t>лично уничтожил </a:t>
            </a:r>
            <a:r>
              <a:rPr lang="ru-RU" sz="2400" dirty="0" smtClean="0">
                <a:latin typeface="Times New Roman" panose="02020603050405020304" pitchFamily="18" charset="0"/>
                <a:cs typeface="Times New Roman" panose="02020603050405020304" pitchFamily="18" charset="0"/>
              </a:rPr>
              <a:t>несколько, огневых </a:t>
            </a:r>
            <a:r>
              <a:rPr lang="ru-RU" sz="2400" dirty="0">
                <a:latin typeface="Times New Roman" panose="02020603050405020304" pitchFamily="18" charset="0"/>
                <a:cs typeface="Times New Roman" panose="02020603050405020304" pitchFamily="18" charset="0"/>
              </a:rPr>
              <a:t>точек, но сам погиб.</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родной деревне.</a:t>
            </a:r>
          </a:p>
          <a:p>
            <a:endParaRPr lang="ru-RU" sz="2000" dirty="0" smtClean="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689686480"/>
      </p:ext>
    </p:extLst>
  </p:cSld>
  <p:clrMapOvr>
    <a:masterClrMapping/>
  </p:clrMapOvr>
  <mc:AlternateContent xmlns:mc="http://schemas.openxmlformats.org/markup-compatibility/2006" xmlns:p14="http://schemas.microsoft.com/office/powerpoint/2010/main">
    <mc:Choice Requires="p14">
      <p:transition spd="slow" p14:dur="1900" advClick="0" advTm="16000">
        <p14:reveal/>
      </p:transition>
    </mc:Choice>
    <mc:Fallback xmlns="">
      <p:transition spd="slow" advClick="0" advTm="1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r="5829"/>
          <a:stretch/>
        </p:blipFill>
        <p:spPr bwMode="auto">
          <a:xfrm>
            <a:off x="419100" y="144648"/>
            <a:ext cx="2762250"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29571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ФОМИЧЕВ </a:t>
            </a:r>
            <a:r>
              <a:rPr lang="ru-RU" sz="4400" b="1" dirty="0">
                <a:latin typeface="Times New Roman" panose="02020603050405020304" pitchFamily="18" charset="0"/>
                <a:cs typeface="Times New Roman" panose="02020603050405020304" pitchFamily="18" charset="0"/>
              </a:rPr>
              <a:t>Геннадий Егорович</a:t>
            </a: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17.02.1964 года </a:t>
            </a:r>
            <a:r>
              <a:rPr lang="ru-RU" sz="2400" dirty="0">
                <a:solidFill>
                  <a:schemeClr val="tx1"/>
                </a:solidFill>
                <a:latin typeface="Times New Roman" panose="02020603050405020304" pitchFamily="18" charset="0"/>
                <a:cs typeface="Times New Roman" panose="02020603050405020304" pitchFamily="18" charset="0"/>
              </a:rPr>
              <a:t>в с. </a:t>
            </a:r>
            <a:r>
              <a:rPr lang="ru-RU" sz="2400" dirty="0" err="1">
                <a:solidFill>
                  <a:schemeClr val="tx1"/>
                </a:solidFill>
                <a:latin typeface="Times New Roman" panose="02020603050405020304" pitchFamily="18" charset="0"/>
                <a:cs typeface="Times New Roman" panose="02020603050405020304" pitchFamily="18" charset="0"/>
              </a:rPr>
              <a:t>Дерюгино</a:t>
            </a:r>
            <a:r>
              <a:rPr lang="ru-RU" sz="2400" dirty="0">
                <a:solidFill>
                  <a:schemeClr val="tx1"/>
                </a:solidFill>
                <a:latin typeface="Times New Roman" panose="02020603050405020304" pitchFamily="18" charset="0"/>
                <a:cs typeface="Times New Roman" panose="02020603050405020304" pitchFamily="18" charset="0"/>
              </a:rPr>
              <a:t> Дмитриевского р-на 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трактористом на </a:t>
            </a:r>
            <a:r>
              <a:rPr lang="ru-RU" sz="2400" dirty="0" smtClean="0">
                <a:solidFill>
                  <a:schemeClr val="tx1"/>
                </a:solidFill>
                <a:latin typeface="Times New Roman" panose="02020603050405020304" pitchFamily="18" charset="0"/>
                <a:cs typeface="Times New Roman" panose="02020603050405020304" pitchFamily="18" charset="0"/>
              </a:rPr>
              <a:t>сахарном комбинате</a:t>
            </a:r>
            <a:r>
              <a:rPr lang="ru-RU" sz="2400" dirty="0">
                <a:solidFill>
                  <a:schemeClr val="tx1"/>
                </a:solidFill>
                <a:latin typeface="Times New Roman" panose="02020603050405020304" pitchFamily="18" charset="0"/>
                <a:cs typeface="Times New Roman" panose="02020603050405020304" pitchFamily="18" charset="0"/>
              </a:rPr>
              <a:t>.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июня </a:t>
            </a:r>
            <a:r>
              <a:rPr lang="ru-RU" sz="2400" dirty="0" smtClean="0">
                <a:solidFill>
                  <a:schemeClr val="tx1"/>
                </a:solidFill>
                <a:latin typeface="Times New Roman" panose="02020603050405020304" pitchFamily="18" charset="0"/>
                <a:cs typeface="Times New Roman" panose="02020603050405020304" pitchFamily="18" charset="0"/>
              </a:rPr>
              <a:t>1982 года.</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893100"/>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15.11.1982 года </a:t>
            </a:r>
            <a:r>
              <a:rPr lang="ru-RU" sz="2400" dirty="0">
                <a:latin typeface="Times New Roman" panose="02020603050405020304" pitchFamily="18" charset="0"/>
                <a:cs typeface="Times New Roman" panose="02020603050405020304" pitchFamily="18" charset="0"/>
              </a:rPr>
              <a:t>на </a:t>
            </a:r>
            <a:r>
              <a:rPr lang="ru-RU" sz="2400" dirty="0" smtClean="0">
                <a:latin typeface="Times New Roman" panose="02020603050405020304" pitchFamily="18" charset="0"/>
                <a:cs typeface="Times New Roman" panose="02020603050405020304" pitchFamily="18" charset="0"/>
              </a:rPr>
              <a:t>западной </a:t>
            </a:r>
            <a:r>
              <a:rPr lang="ru-RU" sz="2400" dirty="0">
                <a:latin typeface="Times New Roman" panose="02020603050405020304" pitchFamily="18" charset="0"/>
                <a:cs typeface="Times New Roman" panose="02020603050405020304" pitchFamily="18" charset="0"/>
              </a:rPr>
              <a:t>окраине г. Кандагар погиб при отражении нападения мятежников на </a:t>
            </a:r>
            <a:r>
              <a:rPr lang="ru-RU" sz="2400" dirty="0" smtClean="0">
                <a:latin typeface="Times New Roman" panose="02020603050405020304" pitchFamily="18" charset="0"/>
                <a:cs typeface="Times New Roman" panose="02020603050405020304" pitchFamily="18" charset="0"/>
              </a:rPr>
              <a:t>автомобильную </a:t>
            </a:r>
            <a:r>
              <a:rPr lang="ru-RU" sz="2400" dirty="0">
                <a:latin typeface="Times New Roman" panose="02020603050405020304" pitchFamily="18" charset="0"/>
                <a:cs typeface="Times New Roman" panose="02020603050405020304" pitchFamily="18" charset="0"/>
              </a:rPr>
              <a:t>колонну</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в родном селе.</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064085660"/>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181polk.ucoz.ru/_pu/4/55663089.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 r="526" b="4722"/>
          <a:stretch/>
        </p:blipFill>
        <p:spPr bwMode="auto">
          <a:xfrm>
            <a:off x="425450" y="151324"/>
            <a:ext cx="2749550" cy="355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ЦУКАНОВ Николай Гаврилович </a:t>
            </a:r>
            <a:endParaRPr lang="ru-RU" sz="4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82264"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 водитель.</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08.12.1963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smtClean="0">
                <a:solidFill>
                  <a:schemeClr val="tx1"/>
                </a:solidFill>
                <a:latin typeface="Times New Roman" panose="02020603050405020304" pitchFamily="18" charset="0"/>
                <a:cs typeface="Times New Roman" panose="02020603050405020304" pitchFamily="18" charset="0"/>
              </a:rPr>
              <a:t>д. </a:t>
            </a:r>
            <a:r>
              <a:rPr lang="ru-RU" sz="2400" dirty="0" err="1" smtClean="0">
                <a:solidFill>
                  <a:schemeClr val="tx1"/>
                </a:solidFill>
                <a:latin typeface="Times New Roman" panose="02020603050405020304" pitchFamily="18" charset="0"/>
                <a:cs typeface="Times New Roman" panose="02020603050405020304" pitchFamily="18" charset="0"/>
              </a:rPr>
              <a:t>Поздняково</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Фатежского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района, </a:t>
            </a:r>
            <a:r>
              <a:rPr lang="ru-RU" sz="2400" dirty="0">
                <a:solidFill>
                  <a:schemeClr val="tx1"/>
                </a:solidFill>
                <a:latin typeface="Times New Roman" panose="02020603050405020304" pitchFamily="18" charset="0"/>
                <a:cs typeface="Times New Roman" panose="02020603050405020304" pitchFamily="18" charset="0"/>
              </a:rPr>
              <a:t>Курской </a:t>
            </a:r>
            <a:r>
              <a:rPr lang="ru-RU" sz="2400" dirty="0" smtClean="0">
                <a:solidFill>
                  <a:schemeClr val="tx1"/>
                </a:solidFill>
                <a:latin typeface="Times New Roman" panose="02020603050405020304" pitchFamily="18" charset="0"/>
                <a:cs typeface="Times New Roman" panose="02020603050405020304" pitchFamily="18" charset="0"/>
              </a:rPr>
              <a:t>области.</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водителем в </a:t>
            </a:r>
            <a:r>
              <a:rPr lang="ru-RU" sz="2400" dirty="0" smtClean="0">
                <a:solidFill>
                  <a:schemeClr val="tx1"/>
                </a:solidFill>
                <a:latin typeface="Times New Roman" panose="02020603050405020304" pitchFamily="18" charset="0"/>
                <a:cs typeface="Times New Roman" panose="02020603050405020304" pitchFamily="18" charset="0"/>
              </a:rPr>
              <a:t>колхозе.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a:t>
            </a:r>
            <a:r>
              <a:rPr lang="ru-RU" sz="2400" dirty="0">
                <a:solidFill>
                  <a:schemeClr val="tx1"/>
                </a:solidFill>
                <a:latin typeface="Times New Roman" panose="02020603050405020304" pitchFamily="18" charset="0"/>
                <a:cs typeface="Times New Roman" panose="02020603050405020304" pitchFamily="18" charset="0"/>
              </a:rPr>
              <a:t>Афганистане с июня 1982 года.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a:solidFill>
                  <a:schemeClr val="tx1"/>
                </a:solidFill>
                <a:latin typeface="Times New Roman" panose="02020603050405020304" pitchFamily="18" charset="0"/>
                <a:cs typeface="Times New Roman" panose="02020603050405020304" pitchFamily="18" charset="0"/>
              </a:rPr>
              <a:t>.</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308324"/>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Неоднократно совершал рейсы по доставке грузов в боевые части и подразделения. </a:t>
            </a:r>
          </a:p>
          <a:p>
            <a:pPr algn="just"/>
            <a:r>
              <a:rPr lang="ru-RU" sz="2400" dirty="0">
                <a:latin typeface="Times New Roman" panose="02020603050405020304" pitchFamily="18" charset="0"/>
                <a:cs typeface="Times New Roman" panose="02020603050405020304" pitchFamily="18" charset="0"/>
              </a:rPr>
              <a:t>29 апреля 1983 </a:t>
            </a:r>
            <a:r>
              <a:rPr lang="ru-RU" sz="2400" dirty="0" smtClean="0">
                <a:latin typeface="Times New Roman" panose="02020603050405020304" pitchFamily="18" charset="0"/>
                <a:cs typeface="Times New Roman" panose="02020603050405020304" pitchFamily="18" charset="0"/>
              </a:rPr>
              <a:t>года, выполняя </a:t>
            </a:r>
            <a:r>
              <a:rPr lang="ru-RU" sz="2400" dirty="0">
                <a:latin typeface="Times New Roman" panose="02020603050405020304" pitchFamily="18" charset="0"/>
                <a:cs typeface="Times New Roman" panose="02020603050405020304" pitchFamily="18" charset="0"/>
              </a:rPr>
              <a:t>боевое задание, рядовой </a:t>
            </a:r>
            <a:r>
              <a:rPr lang="ru-RU" sz="2400" dirty="0" err="1">
                <a:latin typeface="Times New Roman" panose="02020603050405020304" pitchFamily="18" charset="0"/>
                <a:cs typeface="Times New Roman" panose="02020603050405020304" pitchFamily="18" charset="0"/>
              </a:rPr>
              <a:t>Цуканов</a:t>
            </a:r>
            <a:r>
              <a:rPr lang="ru-RU" sz="2400" dirty="0">
                <a:latin typeface="Times New Roman" panose="02020603050405020304" pitchFamily="18" charset="0"/>
                <a:cs typeface="Times New Roman" panose="02020603050405020304" pitchFamily="18" charset="0"/>
              </a:rPr>
              <a:t> был тяжело ранен и </a:t>
            </a:r>
            <a:r>
              <a:rPr lang="ru-RU" sz="2400" dirty="0" smtClean="0">
                <a:latin typeface="Times New Roman" panose="02020603050405020304" pitchFamily="18" charset="0"/>
                <a:cs typeface="Times New Roman" panose="02020603050405020304" pitchFamily="18" charset="0"/>
              </a:rPr>
              <a:t>умер.</a:t>
            </a:r>
          </a:p>
          <a:p>
            <a:r>
              <a:rPr lang="ru-RU" sz="2400" dirty="0" smtClean="0">
                <a:latin typeface="Times New Roman" panose="02020603050405020304" pitchFamily="18" charset="0"/>
                <a:cs typeface="Times New Roman" panose="02020603050405020304" pitchFamily="18" charset="0"/>
              </a:rPr>
              <a:t>За </a:t>
            </a:r>
            <a:r>
              <a:rPr lang="ru-RU" sz="2400" dirty="0" smtClean="0">
                <a:latin typeface="Times New Roman" panose="02020603050405020304" pitchFamily="18" charset="0"/>
                <a:cs typeface="Times New Roman" panose="02020603050405020304" pitchFamily="18" charset="0"/>
              </a:rPr>
              <a:t>мужество и отвагу награждён орденом 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в родной деревне. </a:t>
            </a:r>
            <a:endParaRPr lang="ru-RU" dirty="0"/>
          </a:p>
        </p:txBody>
      </p:sp>
    </p:spTree>
    <p:extLst>
      <p:ext uri="{BB962C8B-B14F-4D97-AF65-F5344CB8AC3E}">
        <p14:creationId xmlns:p14="http://schemas.microsoft.com/office/powerpoint/2010/main" val="946985744"/>
      </p:ext>
    </p:extLst>
  </p:cSld>
  <p:clrMapOvr>
    <a:masterClrMapping/>
  </p:clrMapOvr>
  <mc:AlternateContent xmlns:mc="http://schemas.openxmlformats.org/markup-compatibility/2006" xmlns:p14="http://schemas.microsoft.com/office/powerpoint/2010/main">
    <mc:Choice Requires="p14">
      <p:transition spd="slow" p14:dur="1900" advClick="0" advTm="17000">
        <p14:reveal/>
      </p:transition>
    </mc:Choice>
    <mc:Fallback xmlns="">
      <p:transition spd="slow" advClick="0" advTm="1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784"/>
          <a:stretch/>
        </p:blipFill>
        <p:spPr bwMode="auto">
          <a:xfrm>
            <a:off x="431326" y="144647"/>
            <a:ext cx="2739195" cy="3600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236581"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ЧАПЛЫГИН </a:t>
            </a:r>
            <a:r>
              <a:rPr lang="ru-RU" sz="4000" b="1" dirty="0">
                <a:latin typeface="Times New Roman" panose="02020603050405020304" pitchFamily="18" charset="0"/>
                <a:cs typeface="Times New Roman" panose="02020603050405020304" pitchFamily="18" charset="0"/>
              </a:rPr>
              <a:t>Александр Николаевич</a:t>
            </a:r>
          </a:p>
        </p:txBody>
      </p:sp>
      <p:sp>
        <p:nvSpPr>
          <p:cNvPr id="3" name="Объект 2"/>
          <p:cNvSpPr>
            <a:spLocks noGrp="1"/>
          </p:cNvSpPr>
          <p:nvPr>
            <p:ph idx="1"/>
          </p:nvPr>
        </p:nvSpPr>
        <p:spPr>
          <a:xfrm>
            <a:off x="3253072" y="871092"/>
            <a:ext cx="89205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 номер орудийного расчета.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Родился 04.09.1964 года в д. </a:t>
            </a:r>
            <a:r>
              <a:rPr lang="ru-RU" sz="2400" dirty="0" err="1" smtClean="0">
                <a:solidFill>
                  <a:schemeClr val="tx1"/>
                </a:solidFill>
                <a:latin typeface="Times New Roman" panose="02020603050405020304" pitchFamily="18" charset="0"/>
                <a:cs typeface="Times New Roman" panose="02020603050405020304" pitchFamily="18" charset="0"/>
              </a:rPr>
              <a:t>Никовец</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Фатежского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Курской </a:t>
            </a:r>
            <a:r>
              <a:rPr lang="ru-RU" sz="2400" dirty="0">
                <a:solidFill>
                  <a:schemeClr val="tx1"/>
                </a:solidFill>
                <a:latin typeface="Times New Roman" panose="02020603050405020304" pitchFamily="18" charset="0"/>
                <a:cs typeface="Times New Roman" panose="02020603050405020304" pitchFamily="18" charset="0"/>
              </a:rPr>
              <a:t>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механизатором в </a:t>
            </a:r>
            <a:r>
              <a:rPr lang="ru-RU" sz="2400" dirty="0" smtClean="0">
                <a:solidFill>
                  <a:schemeClr val="tx1"/>
                </a:solidFill>
                <a:latin typeface="Times New Roman" panose="02020603050405020304" pitchFamily="18" charset="0"/>
                <a:cs typeface="Times New Roman" panose="02020603050405020304" pitchFamily="18" charset="0"/>
              </a:rPr>
              <a:t>колхозе.</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ноября 1982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585323"/>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Неоднократно участвовал в боевых </a:t>
            </a:r>
            <a:r>
              <a:rPr lang="ru-RU" sz="2400" dirty="0" smtClean="0">
                <a:latin typeface="Times New Roman" panose="02020603050405020304" pitchFamily="18" charset="0"/>
                <a:cs typeface="Times New Roman" panose="02020603050405020304" pitchFamily="18" charset="0"/>
              </a:rPr>
              <a:t>операциях</a:t>
            </a:r>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Проявил себя смелым воином. </a:t>
            </a:r>
          </a:p>
          <a:p>
            <a:r>
              <a:rPr lang="ru-RU" sz="2400" dirty="0">
                <a:latin typeface="Times New Roman" panose="02020603050405020304" pitchFamily="18" charset="0"/>
                <a:cs typeface="Times New Roman" panose="02020603050405020304" pitchFamily="18" charset="0"/>
              </a:rPr>
              <a:t>Погиб </a:t>
            </a:r>
            <a:r>
              <a:rPr lang="ru-RU" sz="2400" dirty="0" smtClean="0">
                <a:latin typeface="Times New Roman" panose="02020603050405020304" pitchFamily="18" charset="0"/>
                <a:cs typeface="Times New Roman" panose="02020603050405020304" pitchFamily="18" charset="0"/>
              </a:rPr>
              <a:t>11.01.1985 года.</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в </a:t>
            </a:r>
            <a:r>
              <a:rPr lang="ru-RU" sz="2400" dirty="0" smtClean="0">
                <a:latin typeface="Times New Roman" panose="02020603050405020304" pitchFamily="18" charset="0"/>
                <a:cs typeface="Times New Roman" panose="02020603050405020304" pitchFamily="18" charset="0"/>
              </a:rPr>
              <a:t>д. </a:t>
            </a:r>
            <a:r>
              <a:rPr lang="ru-RU" sz="2400" dirty="0" err="1" smtClean="0">
                <a:latin typeface="Times New Roman" panose="02020603050405020304" pitchFamily="18" charset="0"/>
                <a:cs typeface="Times New Roman" panose="02020603050405020304" pitchFamily="18" charset="0"/>
              </a:rPr>
              <a:t>Хреновец</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Курского </a:t>
            </a:r>
            <a:r>
              <a:rPr lang="ru-RU" sz="2400" dirty="0" smtClean="0">
                <a:latin typeface="Times New Roman" panose="02020603050405020304" pitchFamily="18" charset="0"/>
                <a:cs typeface="Times New Roman" panose="02020603050405020304" pitchFamily="18" charset="0"/>
              </a:rPr>
              <a:t>р-на, </a:t>
            </a:r>
            <a:r>
              <a:rPr lang="ru-RU" sz="2400" dirty="0">
                <a:latin typeface="Times New Roman" panose="02020603050405020304" pitchFamily="18" charset="0"/>
                <a:cs typeface="Times New Roman" panose="02020603050405020304" pitchFamily="18" charset="0"/>
              </a:rPr>
              <a:t>Курской обл.</a:t>
            </a: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444121135"/>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49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ДОМАШЕВ </a:t>
            </a:r>
            <a:r>
              <a:rPr lang="ru-RU" sz="4400" b="1" dirty="0">
                <a:latin typeface="Times New Roman" panose="02020603050405020304" pitchFamily="18" charset="0"/>
                <a:cs typeface="Times New Roman" panose="02020603050405020304" pitchFamily="18" charset="0"/>
              </a:rPr>
              <a:t>Алексей Леонидович   </a:t>
            </a:r>
            <a:r>
              <a:rPr lang="ru-RU" sz="4600" b="1" dirty="0" smtClean="0">
                <a:latin typeface="Times New Roman" panose="02020603050405020304" pitchFamily="18" charset="0"/>
                <a:cs typeface="Times New Roman" panose="02020603050405020304" pitchFamily="18" charset="0"/>
              </a:rPr>
              <a:t>	       </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89572" y="828888"/>
            <a:ext cx="8857096" cy="3124122"/>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 водитель.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a:t>
            </a:r>
            <a:r>
              <a:rPr lang="ru-RU" sz="2400" dirty="0">
                <a:solidFill>
                  <a:schemeClr val="tx1"/>
                </a:solidFill>
                <a:latin typeface="Times New Roman" panose="02020603050405020304" pitchFamily="18" charset="0"/>
                <a:cs typeface="Times New Roman" panose="02020603050405020304" pitchFamily="18" charset="0"/>
              </a:rPr>
              <a:t>в г. Курске</a:t>
            </a:r>
            <a:r>
              <a:rPr lang="ru-RU" sz="24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водителем </a:t>
            </a:r>
            <a:r>
              <a:rPr lang="ru-RU" sz="2400" dirty="0" smtClean="0">
                <a:solidFill>
                  <a:schemeClr val="tx1"/>
                </a:solidFill>
                <a:latin typeface="Times New Roman" panose="02020603050405020304" pitchFamily="18" charset="0"/>
                <a:cs typeface="Times New Roman" panose="02020603050405020304" pitchFamily="18" charset="0"/>
              </a:rPr>
              <a:t>грузовика.</a:t>
            </a:r>
          </a:p>
          <a:p>
            <a:pPr marL="0" indent="0" algn="just">
              <a:buNone/>
            </a:pPr>
            <a:r>
              <a:rPr lang="ru-RU" sz="2400" dirty="0" smtClean="0">
                <a:solidFill>
                  <a:schemeClr val="tx1"/>
                </a:solidFill>
                <a:latin typeface="Times New Roman" panose="02020603050405020304" pitchFamily="18" charset="0"/>
                <a:cs typeface="Times New Roman" panose="02020603050405020304" pitchFamily="18" charset="0"/>
              </a:rPr>
              <a:t>С </a:t>
            </a:r>
            <a:r>
              <a:rPr lang="ru-RU" sz="2400" dirty="0">
                <a:solidFill>
                  <a:schemeClr val="tx1"/>
                </a:solidFill>
                <a:latin typeface="Times New Roman" panose="02020603050405020304" pitchFamily="18" charset="0"/>
                <a:cs typeface="Times New Roman" panose="02020603050405020304" pitchFamily="18" charset="0"/>
              </a:rPr>
              <a:t>апреля 1982 </a:t>
            </a:r>
            <a:r>
              <a:rPr lang="ru-RU" sz="2400" dirty="0" smtClean="0">
                <a:solidFill>
                  <a:schemeClr val="tx1"/>
                </a:solidFill>
                <a:latin typeface="Times New Roman" panose="02020603050405020304" pitchFamily="18" charset="0"/>
                <a:cs typeface="Times New Roman" panose="02020603050405020304" pitchFamily="18" charset="0"/>
              </a:rPr>
              <a:t>года </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служил в Афганистане, </a:t>
            </a:r>
            <a:r>
              <a:rPr lang="ru-RU" sz="2400" dirty="0">
                <a:solidFill>
                  <a:schemeClr val="tx1"/>
                </a:solidFill>
                <a:latin typeface="Times New Roman" panose="02020603050405020304" pitchFamily="18" charset="0"/>
                <a:cs typeface="Times New Roman" panose="02020603050405020304" pitchFamily="18" charset="0"/>
              </a:rPr>
              <a:t>в походных ремонтных мастерских.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Ремонтировал </a:t>
            </a:r>
            <a:r>
              <a:rPr lang="ru-RU" sz="2400" dirty="0">
                <a:solidFill>
                  <a:schemeClr val="tx1"/>
                </a:solidFill>
                <a:latin typeface="Times New Roman" panose="02020603050405020304" pitchFamily="18" charset="0"/>
                <a:cs typeface="Times New Roman" panose="02020603050405020304" pitchFamily="18" charset="0"/>
              </a:rPr>
              <a:t>повреждённую в </a:t>
            </a:r>
            <a:r>
              <a:rPr lang="ru-RU" sz="2400" dirty="0" smtClean="0">
                <a:solidFill>
                  <a:schemeClr val="tx1"/>
                </a:solidFill>
                <a:latin typeface="Times New Roman" panose="02020603050405020304" pitchFamily="18" charset="0"/>
                <a:cs typeface="Times New Roman" panose="02020603050405020304" pitchFamily="18" charset="0"/>
              </a:rPr>
              <a:t>боях технику</a:t>
            </a:r>
            <a:r>
              <a:rPr lang="ru-RU" sz="2400" dirty="0">
                <a:solidFill>
                  <a:schemeClr val="tx1"/>
                </a:solidFill>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r>
              <a:rPr lang="ru-RU" dirty="0" smtClean="0"/>
              <a:t>1</a:t>
            </a:r>
          </a:p>
        </p:txBody>
      </p:sp>
      <p:sp>
        <p:nvSpPr>
          <p:cNvPr id="8" name="TextBox 7"/>
          <p:cNvSpPr txBox="1"/>
          <p:nvPr/>
        </p:nvSpPr>
        <p:spPr>
          <a:xfrm>
            <a:off x="278405" y="3721085"/>
            <a:ext cx="11768263" cy="1938992"/>
          </a:xfrm>
          <a:prstGeom prst="rect">
            <a:avLst/>
          </a:prstGeom>
          <a:noFill/>
        </p:spPr>
        <p:txBody>
          <a:bodyPr wrap="square" rtlCol="0">
            <a:spAutoFit/>
          </a:bodyPr>
          <a:lstStyle/>
          <a:p>
            <a:r>
              <a:rPr lang="ru-RU" sz="2400" dirty="0" smtClean="0">
                <a:latin typeface="Times New Roman" panose="02020603050405020304" pitchFamily="18" charset="0"/>
                <a:cs typeface="Times New Roman" panose="02020603050405020304" pitchFamily="18" charset="0"/>
              </a:rPr>
              <a:t>Погиб выполняя боевое задание на горном перевале </a:t>
            </a:r>
            <a:r>
              <a:rPr lang="ru-RU" sz="2400" dirty="0" err="1" smtClean="0">
                <a:latin typeface="Times New Roman" panose="02020603050405020304" pitchFamily="18" charset="0"/>
                <a:cs typeface="Times New Roman" panose="02020603050405020304" pitchFamily="18" charset="0"/>
              </a:rPr>
              <a:t>Саланг</a:t>
            </a:r>
            <a:r>
              <a:rPr lang="ru-RU" sz="2400" dirty="0" smtClean="0">
                <a:latin typeface="Times New Roman" panose="02020603050405020304" pitchFamily="18" charset="0"/>
                <a:cs typeface="Times New Roman" panose="02020603050405020304" pitchFamily="18" charset="0"/>
              </a:rPr>
              <a:t>.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Награждён </a:t>
            </a:r>
            <a:r>
              <a:rPr lang="ru-RU" sz="2400" dirty="0" smtClean="0">
                <a:latin typeface="Times New Roman" panose="02020603050405020304" pitchFamily="18" charset="0"/>
                <a:cs typeface="Times New Roman" panose="02020603050405020304" pitchFamily="18" charset="0"/>
              </a:rPr>
              <a:t>орденом Красной Звезды, посмертно. </a:t>
            </a:r>
            <a:br>
              <a:rPr lang="ru-RU" sz="2400" dirty="0" smtClean="0">
                <a:latin typeface="Times New Roman" panose="02020603050405020304" pitchFamily="18" charset="0"/>
                <a:cs typeface="Times New Roman" panose="02020603050405020304" pitchFamily="18" charset="0"/>
              </a:rPr>
            </a:b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a:t>
            </a:r>
            <a:r>
              <a:rPr lang="ru-RU" sz="2400" dirty="0" smtClean="0">
                <a:latin typeface="Times New Roman" panose="02020603050405020304" pitchFamily="18" charset="0"/>
                <a:cs typeface="Times New Roman" panose="02020603050405020304" pitchFamily="18" charset="0"/>
              </a:rPr>
              <a:t>городе Курске </a:t>
            </a:r>
            <a:r>
              <a:rPr lang="ru-RU" sz="2400" dirty="0">
                <a:latin typeface="Times New Roman" panose="02020603050405020304" pitchFamily="18" charset="0"/>
                <a:cs typeface="Times New Roman" panose="02020603050405020304" pitchFamily="18" charset="0"/>
              </a:rPr>
              <a:t>на Северном кладбище. </a:t>
            </a:r>
            <a:br>
              <a:rPr lang="ru-RU" sz="2400" dirty="0">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pic>
        <p:nvPicPr>
          <p:cNvPr id="2052" name="Picture 4" descr="http://nevsedoma.com.ua/images/2010/64/4/a08_2315.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835" t="320" r="48794" b="5293"/>
          <a:stretch/>
        </p:blipFill>
        <p:spPr bwMode="auto">
          <a:xfrm>
            <a:off x="393895" y="161959"/>
            <a:ext cx="2729133" cy="3573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38035539"/>
      </p:ext>
    </p:extLst>
  </p:cSld>
  <p:clrMapOvr>
    <a:masterClrMapping/>
  </p:clrMapOvr>
  <mc:AlternateContent xmlns:mc="http://schemas.openxmlformats.org/markup-compatibility/2006" xmlns:p14="http://schemas.microsoft.com/office/powerpoint/2010/main">
    <mc:Choice Requires="p14">
      <p:transition spd="slow" p14:dur="19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ЧЕКУЛАЕВ Юрий Станиславович"/>
          <p:cNvPicPr>
            <a:picLocks noChangeAspect="1" noChangeArrowheads="1"/>
          </p:cNvPicPr>
          <p:nvPr/>
        </p:nvPicPr>
        <p:blipFill rotWithShape="1">
          <a:blip r:embed="rId3">
            <a:extLst>
              <a:ext uri="{28A0092B-C50C-407E-A947-70E740481C1C}">
                <a14:useLocalDpi xmlns:a14="http://schemas.microsoft.com/office/drawing/2010/main" val="0"/>
              </a:ext>
            </a:extLst>
          </a:blip>
          <a:srcRect l="4411"/>
          <a:stretch/>
        </p:blipFill>
        <p:spPr bwMode="auto">
          <a:xfrm>
            <a:off x="438149" y="119248"/>
            <a:ext cx="2752621"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2919081"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ЧЕКУЛАЕВ </a:t>
            </a:r>
            <a:r>
              <a:rPr lang="ru-RU" sz="4000" b="1" dirty="0">
                <a:latin typeface="Times New Roman" panose="02020603050405020304" pitchFamily="18" charset="0"/>
                <a:cs typeface="Times New Roman" panose="02020603050405020304" pitchFamily="18" charset="0"/>
              </a:rPr>
              <a:t>Юрий Станиславович</a:t>
            </a:r>
          </a:p>
        </p:txBody>
      </p:sp>
      <p:sp>
        <p:nvSpPr>
          <p:cNvPr id="3" name="Объект 2"/>
          <p:cNvSpPr>
            <a:spLocks noGrp="1"/>
          </p:cNvSpPr>
          <p:nvPr>
            <p:ph idx="1"/>
          </p:nvPr>
        </p:nvSpPr>
        <p:spPr>
          <a:xfrm>
            <a:off x="3227672" y="871092"/>
            <a:ext cx="8857096" cy="2716171"/>
          </a:xfrm>
        </p:spPr>
        <p:txBody>
          <a:bodyPr>
            <a:noAutofit/>
          </a:bodyPr>
          <a:lstStyle/>
          <a:p>
            <a:pPr marL="0" indent="0">
              <a:spcBef>
                <a:spcPts val="600"/>
              </a:spcBef>
              <a:buNone/>
            </a:pPr>
            <a:r>
              <a:rPr lang="ru-RU" sz="2300" dirty="0" smtClean="0">
                <a:solidFill>
                  <a:schemeClr val="tx1"/>
                </a:solidFill>
                <a:latin typeface="Times New Roman" panose="02020603050405020304" pitchFamily="18" charset="0"/>
                <a:cs typeface="Times New Roman" panose="02020603050405020304" pitchFamily="18" charset="0"/>
              </a:rPr>
              <a:t>Ефрейтор</a:t>
            </a:r>
            <a:r>
              <a:rPr lang="ru-RU" sz="2300" dirty="0">
                <a:solidFill>
                  <a:schemeClr val="tx1"/>
                </a:solidFill>
                <a:latin typeface="Times New Roman" panose="02020603050405020304" pitchFamily="18" charset="0"/>
                <a:cs typeface="Times New Roman" panose="02020603050405020304" pitchFamily="18" charset="0"/>
              </a:rPr>
              <a:t>, водитель </a:t>
            </a:r>
            <a:r>
              <a:rPr lang="ru-RU" sz="2300" dirty="0" smtClean="0">
                <a:solidFill>
                  <a:schemeClr val="tx1"/>
                </a:solidFill>
                <a:latin typeface="Times New Roman" panose="02020603050405020304" pitchFamily="18" charset="0"/>
                <a:cs typeface="Times New Roman" panose="02020603050405020304" pitchFamily="18" charset="0"/>
              </a:rPr>
              <a:t>БТР.</a:t>
            </a:r>
          </a:p>
          <a:p>
            <a:pPr marL="0" indent="0">
              <a:spcBef>
                <a:spcPts val="600"/>
              </a:spcBef>
              <a:buNone/>
            </a:pPr>
            <a:r>
              <a:rPr lang="ru-RU" sz="2300" dirty="0" smtClean="0">
                <a:solidFill>
                  <a:schemeClr val="tx1"/>
                </a:solidFill>
                <a:latin typeface="Times New Roman" panose="02020603050405020304" pitchFamily="18" charset="0"/>
                <a:cs typeface="Times New Roman" panose="02020603050405020304" pitchFamily="18" charset="0"/>
              </a:rPr>
              <a:t>Родился 18.11.1965 года </a:t>
            </a:r>
            <a:r>
              <a:rPr lang="ru-RU" sz="2300" dirty="0">
                <a:solidFill>
                  <a:schemeClr val="tx1"/>
                </a:solidFill>
                <a:latin typeface="Times New Roman" panose="02020603050405020304" pitchFamily="18" charset="0"/>
                <a:cs typeface="Times New Roman" panose="02020603050405020304" pitchFamily="18" charset="0"/>
              </a:rPr>
              <a:t>на хуторе Малая </a:t>
            </a:r>
            <a:r>
              <a:rPr lang="ru-RU" sz="2300" dirty="0" err="1" smtClean="0">
                <a:solidFill>
                  <a:schemeClr val="tx1"/>
                </a:solidFill>
                <a:latin typeface="Times New Roman" panose="02020603050405020304" pitchFamily="18" charset="0"/>
                <a:cs typeface="Times New Roman" panose="02020603050405020304" pitchFamily="18" charset="0"/>
              </a:rPr>
              <a:t>Ивица</a:t>
            </a:r>
            <a:r>
              <a:rPr lang="ru-RU" sz="2300" dirty="0" smtClean="0">
                <a:solidFill>
                  <a:schemeClr val="tx1"/>
                </a:solidFill>
                <a:latin typeface="Times New Roman" panose="02020603050405020304" pitchFamily="18" charset="0"/>
                <a:cs typeface="Times New Roman" panose="02020603050405020304" pitchFamily="18" charset="0"/>
              </a:rPr>
              <a:t>, </a:t>
            </a:r>
            <a:r>
              <a:rPr lang="ru-RU" sz="2300" dirty="0" err="1">
                <a:solidFill>
                  <a:schemeClr val="tx1"/>
                </a:solidFill>
                <a:latin typeface="Times New Roman" panose="02020603050405020304" pitchFamily="18" charset="0"/>
                <a:cs typeface="Times New Roman" panose="02020603050405020304" pitchFamily="18" charset="0"/>
              </a:rPr>
              <a:t>Солнцевского</a:t>
            </a:r>
            <a:r>
              <a:rPr lang="ru-RU" sz="2300" dirty="0">
                <a:solidFill>
                  <a:schemeClr val="tx1"/>
                </a:solidFill>
                <a:latin typeface="Times New Roman" panose="02020603050405020304" pitchFamily="18" charset="0"/>
                <a:cs typeface="Times New Roman" panose="02020603050405020304" pitchFamily="18" charset="0"/>
              </a:rPr>
              <a:t> </a:t>
            </a:r>
            <a:r>
              <a:rPr lang="ru-RU" sz="2300" dirty="0" smtClean="0">
                <a:solidFill>
                  <a:schemeClr val="tx1"/>
                </a:solidFill>
                <a:latin typeface="Times New Roman" panose="02020603050405020304" pitchFamily="18" charset="0"/>
                <a:cs typeface="Times New Roman" panose="02020603050405020304" pitchFamily="18" charset="0"/>
              </a:rPr>
              <a:t>р-на, </a:t>
            </a:r>
            <a:r>
              <a:rPr lang="ru-RU" sz="2300" dirty="0">
                <a:solidFill>
                  <a:schemeClr val="tx1"/>
                </a:solidFill>
                <a:latin typeface="Times New Roman" panose="02020603050405020304" pitchFamily="18" charset="0"/>
                <a:cs typeface="Times New Roman" panose="02020603050405020304" pitchFamily="18" charset="0"/>
              </a:rPr>
              <a:t>Курской обл. </a:t>
            </a:r>
            <a:endParaRPr lang="ru-RU" sz="2300" dirty="0" smtClean="0">
              <a:solidFill>
                <a:schemeClr val="tx1"/>
              </a:solidFill>
              <a:latin typeface="Times New Roman" panose="02020603050405020304" pitchFamily="18" charset="0"/>
              <a:cs typeface="Times New Roman" panose="02020603050405020304" pitchFamily="18" charset="0"/>
            </a:endParaRPr>
          </a:p>
          <a:p>
            <a:pPr marL="0" indent="0">
              <a:spcBef>
                <a:spcPts val="600"/>
              </a:spcBef>
              <a:buNone/>
            </a:pPr>
            <a:r>
              <a:rPr lang="ru-RU" sz="2300" dirty="0" smtClean="0">
                <a:solidFill>
                  <a:schemeClr val="tx1"/>
                </a:solidFill>
                <a:latin typeface="Times New Roman" panose="02020603050405020304" pitchFamily="18" charset="0"/>
                <a:cs typeface="Times New Roman" panose="02020603050405020304" pitchFamily="18" charset="0"/>
              </a:rPr>
              <a:t>В Республике Афганистан </a:t>
            </a:r>
            <a:r>
              <a:rPr lang="ru-RU" sz="2300" dirty="0">
                <a:solidFill>
                  <a:schemeClr val="tx1"/>
                </a:solidFill>
                <a:latin typeface="Times New Roman" panose="02020603050405020304" pitchFamily="18" charset="0"/>
                <a:cs typeface="Times New Roman" panose="02020603050405020304" pitchFamily="18" charset="0"/>
              </a:rPr>
              <a:t>с июня </a:t>
            </a:r>
            <a:r>
              <a:rPr lang="ru-RU" sz="2300" dirty="0" smtClean="0">
                <a:solidFill>
                  <a:schemeClr val="tx1"/>
                </a:solidFill>
                <a:latin typeface="Times New Roman" panose="02020603050405020304" pitchFamily="18" charset="0"/>
                <a:cs typeface="Times New Roman" panose="02020603050405020304" pitchFamily="18" charset="0"/>
              </a:rPr>
              <a:t>1984 года. </a:t>
            </a:r>
            <a:endParaRPr lang="ru-RU" sz="23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1105" y="3657585"/>
            <a:ext cx="11768263" cy="3877985"/>
          </a:xfrm>
          <a:prstGeom prst="rect">
            <a:avLst/>
          </a:prstGeom>
          <a:noFill/>
        </p:spPr>
        <p:txBody>
          <a:bodyPr wrap="square" rtlCol="0">
            <a:spAutoFit/>
          </a:bodyPr>
          <a:lstStyle/>
          <a:p>
            <a:pPr algn="just"/>
            <a:r>
              <a:rPr lang="ru-RU" sz="2300" dirty="0">
                <a:latin typeface="Times New Roman" panose="02020603050405020304" pitchFamily="18" charset="0"/>
                <a:cs typeface="Times New Roman" panose="02020603050405020304" pitchFamily="18" charset="0"/>
              </a:rPr>
              <a:t>Участвовал в 21 боевой </a:t>
            </a:r>
            <a:r>
              <a:rPr lang="ru-RU" sz="2300" dirty="0" smtClean="0">
                <a:latin typeface="Times New Roman" panose="02020603050405020304" pitchFamily="18" charset="0"/>
                <a:cs typeface="Times New Roman" panose="02020603050405020304" pitchFamily="18" charset="0"/>
              </a:rPr>
              <a:t>операции. Во </a:t>
            </a:r>
            <a:r>
              <a:rPr lang="ru-RU" sz="2300" dirty="0">
                <a:latin typeface="Times New Roman" panose="02020603050405020304" pitchFamily="18" charset="0"/>
                <a:cs typeface="Times New Roman" panose="02020603050405020304" pitchFamily="18" charset="0"/>
              </a:rPr>
              <a:t>время выдвижения в назначенный район </a:t>
            </a:r>
            <a:r>
              <a:rPr lang="ru-RU" sz="2300" dirty="0" err="1">
                <a:latin typeface="Times New Roman" panose="02020603050405020304" pitchFamily="18" charset="0"/>
                <a:cs typeface="Times New Roman" panose="02020603050405020304" pitchFamily="18" charset="0"/>
              </a:rPr>
              <a:t>бронегруппа</a:t>
            </a:r>
            <a:r>
              <a:rPr lang="ru-RU" sz="2300" dirty="0">
                <a:latin typeface="Times New Roman" panose="02020603050405020304" pitchFamily="18" charset="0"/>
                <a:cs typeface="Times New Roman" panose="02020603050405020304" pitchFamily="18" charset="0"/>
              </a:rPr>
              <a:t>, в составе которой он находился, была обстреляна </a:t>
            </a:r>
            <a:r>
              <a:rPr lang="ru-RU" sz="2300" dirty="0" smtClean="0">
                <a:latin typeface="Times New Roman" panose="02020603050405020304" pitchFamily="18" charset="0"/>
                <a:cs typeface="Times New Roman" panose="02020603050405020304" pitchFamily="18" charset="0"/>
              </a:rPr>
              <a:t>противником. Идущая </a:t>
            </a:r>
            <a:r>
              <a:rPr lang="ru-RU" sz="2300" dirty="0">
                <a:latin typeface="Times New Roman" panose="02020603050405020304" pitchFamily="18" charset="0"/>
                <a:cs typeface="Times New Roman" panose="02020603050405020304" pitchFamily="18" charset="0"/>
              </a:rPr>
              <a:t>впереди машина с боеприпасами получила повреждение и загорелась. </a:t>
            </a:r>
            <a:r>
              <a:rPr lang="ru-RU" sz="2300" dirty="0" smtClean="0">
                <a:latin typeface="Times New Roman" panose="02020603050405020304" pitchFamily="18" charset="0"/>
                <a:cs typeface="Times New Roman" panose="02020603050405020304" pitchFamily="18" charset="0"/>
              </a:rPr>
              <a:t>Юрий бросился на помощь. Несмотря на непрерывный обстрел противника, пожар был потушен, опасность взрыва ликвидирована, колонна возобновила движение. </a:t>
            </a:r>
            <a:r>
              <a:rPr lang="ru-RU" sz="2300" dirty="0" err="1" smtClean="0">
                <a:latin typeface="Times New Roman" panose="02020603050405020304" pitchFamily="18" charset="0"/>
                <a:cs typeface="Times New Roman" panose="02020603050405020304" pitchFamily="18" charset="0"/>
              </a:rPr>
              <a:t>Чекулаев</a:t>
            </a:r>
            <a:r>
              <a:rPr lang="ru-RU" sz="2300" dirty="0" smtClean="0">
                <a:latin typeface="Times New Roman" panose="02020603050405020304" pitchFamily="18" charset="0"/>
                <a:cs typeface="Times New Roman" panose="02020603050405020304" pitchFamily="18" charset="0"/>
              </a:rPr>
              <a:t> во время тушения пожара получил сильные ожоги, от которых скончался в госпитале. Награжден орденом Красной Звезды (посмертно). </a:t>
            </a:r>
          </a:p>
          <a:p>
            <a:pPr algn="just"/>
            <a:r>
              <a:rPr lang="ru-RU" sz="2300" dirty="0" smtClean="0">
                <a:latin typeface="Times New Roman" panose="02020603050405020304" pitchFamily="18" charset="0"/>
                <a:cs typeface="Times New Roman" panose="02020603050405020304" pitchFamily="18" charset="0"/>
              </a:rPr>
              <a:t>Похоронен в </a:t>
            </a:r>
            <a:r>
              <a:rPr lang="ru-RU" sz="2300" dirty="0" err="1" smtClean="0">
                <a:latin typeface="Times New Roman" panose="02020603050405020304" pitchFamily="18" charset="0"/>
                <a:cs typeface="Times New Roman" panose="02020603050405020304" pitchFamily="18" charset="0"/>
              </a:rPr>
              <a:t>пгт</a:t>
            </a:r>
            <a:r>
              <a:rPr lang="ru-RU" sz="2300" dirty="0" smtClean="0">
                <a:latin typeface="Times New Roman" panose="02020603050405020304" pitchFamily="18" charset="0"/>
                <a:cs typeface="Times New Roman" panose="02020603050405020304" pitchFamily="18" charset="0"/>
              </a:rPr>
              <a:t>. Солнцево, Курской обл. </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407594958"/>
      </p:ext>
    </p:extLst>
  </p:cSld>
  <p:clrMapOvr>
    <a:masterClrMapping/>
  </p:clrMapOvr>
  <mc:AlternateContent xmlns:mc="http://schemas.openxmlformats.org/markup-compatibility/2006" xmlns:p14="http://schemas.microsoft.com/office/powerpoint/2010/main">
    <mc:Choice Requires="p14">
      <p:transition spd="slow" p14:dur="1900" advClick="0" advTm="23000">
        <p14:reveal/>
      </p:transition>
    </mc:Choice>
    <mc:Fallback xmlns="">
      <p:transition spd="slow" advClick="0" advTm="2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ВЕЧНАЯ ПАМЯТЬ…</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753959581"/>
      </p:ext>
    </p:extLst>
  </p:cSld>
  <p:clrMapOvr>
    <a:masterClrMapping/>
  </p:clrMapOvr>
  <mc:AlternateContent xmlns:mc="http://schemas.openxmlformats.org/markup-compatibility/2006" xmlns:p14="http://schemas.microsoft.com/office/powerpoint/2010/main">
    <mc:Choice Requires="p14">
      <p:transition spd="slow" p14:dur="19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4981"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ЕРМАКОВ </a:t>
            </a:r>
            <a:r>
              <a:rPr lang="ru-RU" sz="4000" b="1" dirty="0">
                <a:latin typeface="Times New Roman" panose="02020603050405020304" pitchFamily="18" charset="0"/>
                <a:cs typeface="Times New Roman" panose="02020603050405020304" pitchFamily="18" charset="0"/>
              </a:rPr>
              <a:t>Николай Александрович</a:t>
            </a:r>
            <a:r>
              <a:rPr lang="ru-RU" sz="4400" b="1" dirty="0">
                <a:latin typeface="Times New Roman" panose="02020603050405020304" pitchFamily="18" charset="0"/>
                <a:cs typeface="Times New Roman" panose="02020603050405020304" pitchFamily="18" charset="0"/>
              </a:rPr>
              <a:t/>
            </a:r>
            <a:br>
              <a:rPr lang="ru-RU" sz="4400" b="1" dirty="0">
                <a:latin typeface="Times New Roman" panose="02020603050405020304" pitchFamily="18" charset="0"/>
                <a:cs typeface="Times New Roman" panose="02020603050405020304" pitchFamily="18" charset="0"/>
              </a:rPr>
            </a:br>
            <a:endParaRPr lang="ru-RU" sz="4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Водитель</a:t>
            </a:r>
            <a:r>
              <a:rPr lang="ru-RU" sz="2400" dirty="0">
                <a:solidFill>
                  <a:schemeClr val="tx1"/>
                </a:solidFill>
                <a:latin typeface="Times New Roman" panose="02020603050405020304" pitchFamily="18" charset="0"/>
                <a:cs typeface="Times New Roman" panose="02020603050405020304" pitchFamily="18" charset="0"/>
              </a:rPr>
              <a:t>, рядовой.</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Родился 17 </a:t>
            </a:r>
            <a:r>
              <a:rPr lang="ru-RU" sz="2400" dirty="0" smtClean="0">
                <a:solidFill>
                  <a:schemeClr val="tx1"/>
                </a:solidFill>
                <a:latin typeface="Times New Roman" panose="02020603050405020304" pitchFamily="18" charset="0"/>
                <a:cs typeface="Times New Roman" panose="02020603050405020304" pitchFamily="18" charset="0"/>
              </a:rPr>
              <a:t>марта </a:t>
            </a:r>
            <a:r>
              <a:rPr lang="ru-RU" sz="2400" dirty="0">
                <a:solidFill>
                  <a:schemeClr val="tx1"/>
                </a:solidFill>
                <a:latin typeface="Times New Roman" panose="02020603050405020304" pitchFamily="18" charset="0"/>
                <a:cs typeface="Times New Roman" panose="02020603050405020304" pitchFamily="18" charset="0"/>
              </a:rPr>
              <a:t>1964 года в </a:t>
            </a:r>
            <a:r>
              <a:rPr lang="ru-RU" sz="2400" dirty="0" smtClean="0">
                <a:solidFill>
                  <a:schemeClr val="tx1"/>
                </a:solidFill>
                <a:latin typeface="Times New Roman" panose="02020603050405020304" pitchFamily="18" charset="0"/>
                <a:cs typeface="Times New Roman" panose="02020603050405020304" pitchFamily="18" charset="0"/>
              </a:rPr>
              <a:t>д. </a:t>
            </a:r>
            <a:r>
              <a:rPr lang="ru-RU" sz="2400" dirty="0" err="1" smtClean="0">
                <a:solidFill>
                  <a:schemeClr val="tx1"/>
                </a:solidFill>
                <a:latin typeface="Times New Roman" panose="02020603050405020304" pitchFamily="18" charset="0"/>
                <a:cs typeface="Times New Roman" panose="02020603050405020304" pitchFamily="18" charset="0"/>
              </a:rPr>
              <a:t>Скрипкино</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Курского (ныне – </a:t>
            </a:r>
            <a:r>
              <a:rPr lang="ru-RU" sz="2400" dirty="0" smtClean="0">
                <a:solidFill>
                  <a:schemeClr val="tx1"/>
                </a:solidFill>
                <a:latin typeface="Times New Roman" panose="02020603050405020304" pitchFamily="18" charset="0"/>
                <a:cs typeface="Times New Roman" panose="02020603050405020304" pitchFamily="18" charset="0"/>
              </a:rPr>
              <a:t>Октябрьского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a:t>
            </a:r>
            <a:r>
              <a:rPr lang="ru-RU" sz="2400" dirty="0" smtClean="0">
                <a:solidFill>
                  <a:schemeClr val="tx1"/>
                </a:solidFill>
                <a:latin typeface="Times New Roman" panose="02020603050405020304" pitchFamily="18" charset="0"/>
                <a:cs typeface="Times New Roman" panose="02020603050405020304" pitchFamily="18" charset="0"/>
              </a:rPr>
              <a:t>области.</a:t>
            </a:r>
          </a:p>
          <a:p>
            <a:pPr marL="0" indent="0">
              <a:buNone/>
            </a:pPr>
            <a:endParaRPr lang="ru-RU" sz="2400" dirty="0" smtClean="0">
              <a:latin typeface="Times New Roman" panose="02020603050405020304" pitchFamily="18" charset="0"/>
              <a:cs typeface="Times New Roman" panose="02020603050405020304" pitchFamily="18" charset="0"/>
            </a:endParaRPr>
          </a:p>
          <a:p>
            <a:pPr marL="0" indent="0">
              <a:buNone/>
            </a:pP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Республике Афганистан с ноября 1982 года.</a:t>
            </a:r>
            <a:endParaRPr lang="ru-RU" sz="2400" dirty="0" smtClean="0">
              <a:solidFill>
                <a:schemeClr val="tx1"/>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r>
              <a:rPr lang="ru-RU" dirty="0" smtClean="0"/>
              <a:t>1</a:t>
            </a:r>
          </a:p>
        </p:txBody>
      </p:sp>
      <p:sp>
        <p:nvSpPr>
          <p:cNvPr id="8" name="TextBox 7"/>
          <p:cNvSpPr txBox="1"/>
          <p:nvPr/>
        </p:nvSpPr>
        <p:spPr>
          <a:xfrm>
            <a:off x="278405" y="3721085"/>
            <a:ext cx="11768263" cy="1938992"/>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Служил </a:t>
            </a:r>
            <a:r>
              <a:rPr lang="ru-RU" sz="2400" dirty="0">
                <a:latin typeface="Times New Roman" panose="02020603050405020304" pitchFamily="18" charset="0"/>
                <a:cs typeface="Times New Roman" panose="02020603050405020304" pitchFamily="18" charset="0"/>
              </a:rPr>
              <a:t>водителем в 1074-м </a:t>
            </a:r>
            <a:r>
              <a:rPr lang="ru-RU" sz="2400" dirty="0" smtClean="0">
                <a:latin typeface="Times New Roman" panose="02020603050405020304" pitchFamily="18" charset="0"/>
                <a:cs typeface="Times New Roman" panose="02020603050405020304" pitchFamily="18" charset="0"/>
              </a:rPr>
              <a:t>артиллерийском </a:t>
            </a:r>
            <a:r>
              <a:rPr lang="ru-RU" sz="2400" dirty="0">
                <a:latin typeface="Times New Roman" panose="02020603050405020304" pitchFamily="18" charset="0"/>
                <a:cs typeface="Times New Roman" panose="02020603050405020304" pitchFamily="18" charset="0"/>
              </a:rPr>
              <a:t>полку 108-й мотострелковой дивизии </a:t>
            </a:r>
            <a:r>
              <a:rPr lang="ru-RU" sz="2400" dirty="0" smtClean="0">
                <a:latin typeface="Times New Roman" panose="02020603050405020304" pitchFamily="18" charset="0"/>
                <a:cs typeface="Times New Roman" panose="02020603050405020304" pitchFamily="18" charset="0"/>
              </a:rPr>
              <a:t>(город </a:t>
            </a:r>
            <a:r>
              <a:rPr lang="ru-RU" sz="2400" dirty="0">
                <a:latin typeface="Times New Roman" panose="02020603050405020304" pitchFamily="18" charset="0"/>
                <a:cs typeface="Times New Roman" panose="02020603050405020304" pitchFamily="18" charset="0"/>
              </a:rPr>
              <a:t>Кабул). Неоднократно принимал участие в боевых операциях</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Выполняя </a:t>
            </a:r>
            <a:r>
              <a:rPr lang="ru-RU" sz="2400" dirty="0">
                <a:latin typeface="Times New Roman" panose="02020603050405020304" pitchFamily="18" charset="0"/>
                <a:cs typeface="Times New Roman" panose="02020603050405020304" pitchFamily="18" charset="0"/>
              </a:rPr>
              <a:t>боевое задание, тяжело заболел и 21 сентября 1983 года умер</a:t>
            </a:r>
            <a:r>
              <a:rPr lang="ru-RU" sz="2400" dirty="0" smtClean="0">
                <a:latin typeface="Times New Roman" panose="02020603050405020304" pitchFamily="18" charset="0"/>
                <a:cs typeface="Times New Roman" panose="02020603050405020304" pitchFamily="18" charset="0"/>
              </a:rPr>
              <a:t>.</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на кладбище </a:t>
            </a:r>
            <a:r>
              <a:rPr lang="ru-RU" sz="2400" dirty="0" smtClean="0">
                <a:latin typeface="Times New Roman" panose="02020603050405020304" pitchFamily="18" charset="0"/>
                <a:cs typeface="Times New Roman" panose="02020603050405020304" pitchFamily="18" charset="0"/>
              </a:rPr>
              <a:t>д. Дьяконово, </a:t>
            </a:r>
            <a:r>
              <a:rPr lang="ru-RU" sz="2400" dirty="0">
                <a:latin typeface="Times New Roman" panose="02020603050405020304" pitchFamily="18" charset="0"/>
                <a:cs typeface="Times New Roman" panose="02020603050405020304" pitchFamily="18" charset="0"/>
              </a:rPr>
              <a:t>Октябрьского </a:t>
            </a:r>
            <a:r>
              <a:rPr lang="ru-RU" sz="2400" dirty="0" smtClean="0">
                <a:latin typeface="Times New Roman" panose="02020603050405020304" pitchFamily="18" charset="0"/>
                <a:cs typeface="Times New Roman" panose="02020603050405020304" pitchFamily="18" charset="0"/>
              </a:rPr>
              <a:t>района, </a:t>
            </a:r>
            <a:r>
              <a:rPr lang="ru-RU" sz="2400" dirty="0">
                <a:latin typeface="Times New Roman" panose="02020603050405020304" pitchFamily="18" charset="0"/>
                <a:cs typeface="Times New Roman" panose="02020603050405020304" pitchFamily="18" charset="0"/>
              </a:rPr>
              <a:t>Курской </a:t>
            </a:r>
            <a:r>
              <a:rPr lang="ru-RU" sz="2400" dirty="0" smtClean="0">
                <a:latin typeface="Times New Roman" panose="02020603050405020304" pitchFamily="18" charset="0"/>
                <a:cs typeface="Times New Roman" panose="02020603050405020304" pitchFamily="18" charset="0"/>
              </a:rPr>
              <a:t>области.</a:t>
            </a:r>
            <a:endParaRPr lang="ru-RU" dirty="0"/>
          </a:p>
        </p:txBody>
      </p:sp>
      <p:pic>
        <p:nvPicPr>
          <p:cNvPr id="1026" name="Picture 2" descr="Рядовой Ермаков Николай Александрович"/>
          <p:cNvPicPr>
            <a:picLocks noChangeAspect="1" noChangeArrowheads="1"/>
          </p:cNvPicPr>
          <p:nvPr/>
        </p:nvPicPr>
        <p:blipFill rotWithShape="1">
          <a:blip r:embed="rId3">
            <a:extLst>
              <a:ext uri="{28A0092B-C50C-407E-A947-70E740481C1C}">
                <a14:useLocalDpi xmlns:a14="http://schemas.microsoft.com/office/drawing/2010/main" val="0"/>
              </a:ext>
            </a:extLst>
          </a:blip>
          <a:srcRect l="762" r="3087"/>
          <a:stretch/>
        </p:blipFill>
        <p:spPr bwMode="auto">
          <a:xfrm>
            <a:off x="419100" y="140416"/>
            <a:ext cx="2717800" cy="3580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04907849"/>
      </p:ext>
    </p:extLst>
  </p:cSld>
  <p:clrMapOvr>
    <a:masterClrMapping/>
  </p:clrMapOvr>
  <mc:AlternateContent xmlns:mc="http://schemas.openxmlformats.org/markup-compatibility/2006" xmlns:p14="http://schemas.microsoft.com/office/powerpoint/2010/main">
    <mc:Choice Requires="p14">
      <p:transition spd="slow" p14:dur="19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www.afgan.ru/43/img/19.jpg"/>
          <p:cNvPicPr>
            <a:picLocks noChangeAspect="1" noChangeArrowheads="1"/>
          </p:cNvPicPr>
          <p:nvPr/>
        </p:nvPicPr>
        <p:blipFill rotWithShape="1">
          <a:blip r:embed="rId3">
            <a:extLst>
              <a:ext uri="{28A0092B-C50C-407E-A947-70E740481C1C}">
                <a14:useLocalDpi xmlns:a14="http://schemas.microsoft.com/office/drawing/2010/main" val="0"/>
              </a:ext>
            </a:extLst>
          </a:blip>
          <a:srcRect t="8093"/>
          <a:stretch/>
        </p:blipFill>
        <p:spPr bwMode="auto">
          <a:xfrm>
            <a:off x="419100" y="144780"/>
            <a:ext cx="2770473" cy="3576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800" b="1" dirty="0" smtClean="0">
                <a:latin typeface="Times New Roman" panose="02020603050405020304" pitchFamily="18" charset="0"/>
                <a:cs typeface="Times New Roman" panose="02020603050405020304" pitchFamily="18" charset="0"/>
              </a:rPr>
              <a:t>ЖМАКИН </a:t>
            </a:r>
            <a:r>
              <a:rPr lang="ru-RU" sz="4800" b="1" dirty="0">
                <a:latin typeface="Times New Roman" panose="02020603050405020304" pitchFamily="18" charset="0"/>
                <a:cs typeface="Times New Roman" panose="02020603050405020304" pitchFamily="18" charset="0"/>
              </a:rPr>
              <a:t>Сергей Викторович</a:t>
            </a:r>
            <a:endParaRPr lang="ru-RU" sz="4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 механик-водитель САО.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в п. К. Либкнехта, Курчатовского р-на, Курской обл.</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на сахарном заводе </a:t>
            </a:r>
            <a:r>
              <a:rPr lang="ru-RU" sz="2400" dirty="0" smtClean="0">
                <a:solidFill>
                  <a:schemeClr val="tx1"/>
                </a:solidFill>
                <a:latin typeface="Times New Roman" panose="02020603050405020304" pitchFamily="18" charset="0"/>
                <a:cs typeface="Times New Roman" panose="02020603050405020304" pitchFamily="18" charset="0"/>
              </a:rPr>
              <a:t>электросварщиком.</a:t>
            </a:r>
            <a:r>
              <a:rPr lang="ru-RU" sz="2400" dirty="0">
                <a:solidFill>
                  <a:schemeClr val="tx1"/>
                </a:solidFill>
                <a:latin typeface="Times New Roman" panose="02020603050405020304" pitchFamily="18" charset="0"/>
                <a:cs typeface="Times New Roman" panose="02020603050405020304" pitchFamily="18" charset="0"/>
              </a:rPr>
              <a:t>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февраля 1985 года. </a:t>
            </a:r>
          </a:p>
        </p:txBody>
      </p:sp>
      <p:sp>
        <p:nvSpPr>
          <p:cNvPr id="8" name="TextBox 7"/>
          <p:cNvSpPr txBox="1"/>
          <p:nvPr/>
        </p:nvSpPr>
        <p:spPr>
          <a:xfrm>
            <a:off x="278405" y="3721085"/>
            <a:ext cx="11768263" cy="2954655"/>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Погиб при исполнении служебных обязанностей 10.10.1985 года.</a:t>
            </a:r>
            <a:endParaRPr lang="ru-RU" sz="2000" dirty="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Неоднократно </a:t>
            </a:r>
            <a:r>
              <a:rPr lang="ru-RU" sz="2400" dirty="0">
                <a:latin typeface="Times New Roman" panose="02020603050405020304" pitchFamily="18" charset="0"/>
                <a:cs typeface="Times New Roman" panose="02020603050405020304" pitchFamily="18" charset="0"/>
              </a:rPr>
              <a:t>принимал участие в боевых операциях и рейдах, где показал себя храбрым и решительным воином. </a:t>
            </a:r>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Награжден </a:t>
            </a:r>
            <a:r>
              <a:rPr lang="ru-RU" sz="2400" dirty="0" smtClean="0">
                <a:latin typeface="Times New Roman" panose="02020603050405020304" pitchFamily="18" charset="0"/>
                <a:cs typeface="Times New Roman" panose="02020603050405020304" pitchFamily="18" charset="0"/>
              </a:rPr>
              <a:t>Орденом </a:t>
            </a:r>
            <a:r>
              <a:rPr lang="ru-RU" sz="2400" dirty="0">
                <a:latin typeface="Times New Roman" panose="02020603050405020304" pitchFamily="18" charset="0"/>
                <a:cs typeface="Times New Roman" panose="02020603050405020304" pitchFamily="18" charset="0"/>
              </a:rPr>
              <a:t>Красной Звезды (посмертно</a:t>
            </a:r>
            <a:r>
              <a:rPr lang="ru-RU" sz="2400" dirty="0" smtClean="0">
                <a:latin typeface="Times New Roman" panose="02020603050405020304" pitchFamily="18" charset="0"/>
                <a:cs typeface="Times New Roman" panose="02020603050405020304" pitchFamily="18" charset="0"/>
              </a:rPr>
              <a:t>). </a:t>
            </a:r>
          </a:p>
          <a:p>
            <a:pPr algn="just"/>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Захоронен</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Курская обл., Курчатовский р-н, пос. Карла </a:t>
            </a:r>
            <a:r>
              <a:rPr lang="ru-RU" sz="2400" dirty="0" smtClean="0">
                <a:latin typeface="Times New Roman" panose="02020603050405020304" pitchFamily="18" charset="0"/>
                <a:cs typeface="Times New Roman" panose="02020603050405020304" pitchFamily="18" charset="0"/>
              </a:rPr>
              <a:t>Либкнехта.</a:t>
            </a:r>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562960498"/>
      </p:ext>
    </p:extLst>
  </p:cSld>
  <p:clrMapOvr>
    <a:masterClrMapping/>
  </p:clrMapOvr>
  <mc:AlternateContent xmlns:mc="http://schemas.openxmlformats.org/markup-compatibility/2006" xmlns:p14="http://schemas.microsoft.com/office/powerpoint/2010/main">
    <mc:Choice Requires="p14">
      <p:transition spd="slow" p14:dur="19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КОРНИЛОВ Николай Юрьевич"/>
          <p:cNvPicPr>
            <a:picLocks noChangeAspect="1" noChangeArrowheads="1"/>
          </p:cNvPicPr>
          <p:nvPr/>
        </p:nvPicPr>
        <p:blipFill rotWithShape="1">
          <a:blip r:embed="rId3">
            <a:extLst>
              <a:ext uri="{28A0092B-C50C-407E-A947-70E740481C1C}">
                <a14:useLocalDpi xmlns:a14="http://schemas.microsoft.com/office/drawing/2010/main" val="0"/>
              </a:ext>
            </a:extLst>
          </a:blip>
          <a:srcRect l="6694" t="431" r="6033" b="-1"/>
          <a:stretch/>
        </p:blipFill>
        <p:spPr bwMode="auto">
          <a:xfrm>
            <a:off x="472440" y="160020"/>
            <a:ext cx="2682240" cy="3552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КОРНИЛОВ </a:t>
            </a:r>
            <a:r>
              <a:rPr lang="ru-RU" sz="4400" b="1" dirty="0">
                <a:latin typeface="Times New Roman" panose="02020603050405020304" pitchFamily="18" charset="0"/>
                <a:cs typeface="Times New Roman" panose="02020603050405020304" pitchFamily="18" charset="0"/>
              </a:rPr>
              <a:t>Николай Юрьевич</a:t>
            </a:r>
          </a:p>
        </p:txBody>
      </p:sp>
      <p:sp>
        <p:nvSpPr>
          <p:cNvPr id="3" name="Объект 2"/>
          <p:cNvSpPr>
            <a:spLocks noGrp="1"/>
          </p:cNvSpPr>
          <p:nvPr>
            <p:ph idx="1"/>
          </p:nvPr>
        </p:nvSpPr>
        <p:spPr>
          <a:xfrm>
            <a:off x="3227672" y="871092"/>
            <a:ext cx="8964328"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21.3.1969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smtClean="0">
                <a:solidFill>
                  <a:schemeClr val="tx1"/>
                </a:solidFill>
                <a:latin typeface="Times New Roman" panose="02020603050405020304" pitchFamily="18" charset="0"/>
                <a:cs typeface="Times New Roman" panose="02020603050405020304" pitchFamily="18" charset="0"/>
              </a:rPr>
              <a:t>д. </a:t>
            </a:r>
            <a:r>
              <a:rPr lang="ru-RU" sz="2400" dirty="0" err="1" smtClean="0">
                <a:solidFill>
                  <a:schemeClr val="tx1"/>
                </a:solidFill>
                <a:latin typeface="Times New Roman" panose="02020603050405020304" pitchFamily="18" charset="0"/>
                <a:cs typeface="Times New Roman" panose="02020603050405020304" pitchFamily="18" charset="0"/>
              </a:rPr>
              <a:t>Косиновка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Щигровского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Курской </a:t>
            </a:r>
            <a:r>
              <a:rPr lang="ru-RU" sz="2400" dirty="0">
                <a:solidFill>
                  <a:schemeClr val="tx1"/>
                </a:solidFill>
                <a:latin typeface="Times New Roman" panose="02020603050405020304" pitchFamily="18" charset="0"/>
                <a:cs typeface="Times New Roman" panose="02020603050405020304" pitchFamily="18" charset="0"/>
              </a:rPr>
              <a:t>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a:solidFill>
                  <a:schemeClr val="tx1"/>
                </a:solidFill>
                <a:latin typeface="Times New Roman" panose="02020603050405020304" pitchFamily="18" charset="0"/>
                <a:cs typeface="Times New Roman" panose="02020603050405020304" pitchFamily="18" charset="0"/>
              </a:rPr>
              <a:t>электриком на </a:t>
            </a:r>
            <a:r>
              <a:rPr lang="ru-RU" sz="2400" dirty="0" err="1">
                <a:solidFill>
                  <a:schemeClr val="tx1"/>
                </a:solidFill>
                <a:latin typeface="Times New Roman" panose="02020603050405020304" pitchFamily="18" charset="0"/>
                <a:cs typeface="Times New Roman" panose="02020603050405020304" pitchFamily="18" charset="0"/>
              </a:rPr>
              <a:t>Щигровском</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хлебокомбинате</a:t>
            </a:r>
            <a:r>
              <a:rPr lang="ru-RU" sz="2400" dirty="0" smtClean="0">
                <a:solidFill>
                  <a:schemeClr val="tx1"/>
                </a:solidFill>
                <a:latin typeface="Times New Roman" panose="02020603050405020304" pitchFamily="18" charset="0"/>
                <a:cs typeface="Times New Roman" panose="02020603050405020304" pitchFamily="18" charset="0"/>
              </a:rPr>
              <a:t>.</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ноября 1987 года. </a:t>
            </a:r>
          </a:p>
        </p:txBody>
      </p:sp>
      <p:sp>
        <p:nvSpPr>
          <p:cNvPr id="8" name="TextBox 7"/>
          <p:cNvSpPr txBox="1"/>
          <p:nvPr/>
        </p:nvSpPr>
        <p:spPr>
          <a:xfrm>
            <a:off x="292919" y="3808169"/>
            <a:ext cx="11768263" cy="2677656"/>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Принимал участие в 3 боевых операциях. </a:t>
            </a:r>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04.02.1989 </a:t>
            </a:r>
            <a:r>
              <a:rPr lang="ru-RU" sz="2400" dirty="0">
                <a:latin typeface="Times New Roman" panose="02020603050405020304" pitchFamily="18" charset="0"/>
                <a:cs typeface="Times New Roman" panose="02020603050405020304" pitchFamily="18" charset="0"/>
              </a:rPr>
              <a:t>года на перевале </a:t>
            </a:r>
            <a:r>
              <a:rPr lang="ru-RU" sz="2400" dirty="0" err="1">
                <a:latin typeface="Times New Roman" panose="02020603050405020304" pitchFamily="18" charset="0"/>
                <a:cs typeface="Times New Roman" panose="02020603050405020304" pitchFamily="18" charset="0"/>
              </a:rPr>
              <a:t>Саланг</a:t>
            </a:r>
            <a:r>
              <a:rPr lang="ru-RU" sz="2400" dirty="0">
                <a:latin typeface="Times New Roman" panose="02020603050405020304" pitchFamily="18" charset="0"/>
                <a:cs typeface="Times New Roman" panose="02020603050405020304" pitchFamily="18" charset="0"/>
              </a:rPr>
              <a:t> мятежники обстреляли колонну </a:t>
            </a:r>
            <a:r>
              <a:rPr lang="ru-RU" sz="2400" dirty="0" smtClean="0">
                <a:latin typeface="Times New Roman" panose="02020603050405020304" pitchFamily="18" charset="0"/>
                <a:cs typeface="Times New Roman" panose="02020603050405020304" pitchFamily="18" charset="0"/>
              </a:rPr>
              <a:t>советских </a:t>
            </a:r>
            <a:r>
              <a:rPr lang="ru-RU" sz="2400" dirty="0">
                <a:latin typeface="Times New Roman" panose="02020603050405020304" pitchFamily="18" charset="0"/>
                <a:cs typeface="Times New Roman" panose="02020603050405020304" pitchFamily="18" charset="0"/>
              </a:rPr>
              <a:t>войск. </a:t>
            </a:r>
            <a:r>
              <a:rPr lang="ru-RU" sz="2400" dirty="0" smtClean="0">
                <a:latin typeface="Times New Roman" panose="02020603050405020304" pitchFamily="18" charset="0"/>
                <a:cs typeface="Times New Roman" panose="02020603050405020304" pitchFamily="18" charset="0"/>
              </a:rPr>
              <a:t>Машина Корнилова </a:t>
            </a:r>
            <a:r>
              <a:rPr lang="ru-RU" sz="2400" dirty="0">
                <a:latin typeface="Times New Roman" panose="02020603050405020304" pitchFamily="18" charset="0"/>
                <a:cs typeface="Times New Roman" panose="02020603050405020304" pitchFamily="18" charset="0"/>
              </a:rPr>
              <a:t>получила повреждение и остановилась. Рискуя жизнью, под огнем </a:t>
            </a:r>
            <a:r>
              <a:rPr lang="ru-RU" sz="2400" dirty="0" smtClean="0">
                <a:latin typeface="Times New Roman" panose="02020603050405020304" pitchFamily="18" charset="0"/>
                <a:cs typeface="Times New Roman" panose="02020603050405020304" pitchFamily="18" charset="0"/>
              </a:rPr>
              <a:t>противника </a:t>
            </a:r>
            <a:r>
              <a:rPr lang="ru-RU" sz="2400" dirty="0">
                <a:latin typeface="Times New Roman" panose="02020603050405020304" pitchFamily="18" charset="0"/>
                <a:cs typeface="Times New Roman" panose="02020603050405020304" pitchFamily="18" charset="0"/>
              </a:rPr>
              <a:t>он стал устранять </a:t>
            </a:r>
            <a:r>
              <a:rPr lang="ru-RU" sz="2400" dirty="0" smtClean="0">
                <a:latin typeface="Times New Roman" panose="02020603050405020304" pitchFamily="18" charset="0"/>
                <a:cs typeface="Times New Roman" panose="02020603050405020304" pitchFamily="18" charset="0"/>
              </a:rPr>
              <a:t>повреждение, но </a:t>
            </a:r>
            <a:r>
              <a:rPr lang="ru-RU" sz="2400" dirty="0">
                <a:latin typeface="Times New Roman" panose="02020603050405020304" pitchFamily="18" charset="0"/>
                <a:cs typeface="Times New Roman" panose="02020603050405020304" pitchFamily="18" charset="0"/>
              </a:rPr>
              <a:t>с горы сошла снежная </a:t>
            </a:r>
            <a:r>
              <a:rPr lang="ru-RU" sz="2400" dirty="0" smtClean="0">
                <a:latin typeface="Times New Roman" panose="02020603050405020304" pitchFamily="18" charset="0"/>
                <a:cs typeface="Times New Roman" panose="02020603050405020304" pitchFamily="18" charset="0"/>
              </a:rPr>
              <a:t>лавина и сбросила автомобиль в пропасть. Корнилов </a:t>
            </a:r>
            <a:r>
              <a:rPr lang="ru-RU" sz="2400" dirty="0">
                <a:latin typeface="Times New Roman" panose="02020603050405020304" pitchFamily="18" charset="0"/>
                <a:cs typeface="Times New Roman" panose="02020603050405020304" pitchFamily="18" charset="0"/>
              </a:rPr>
              <a:t>погиб.</a:t>
            </a:r>
          </a:p>
          <a:p>
            <a:r>
              <a:rPr lang="ru-RU" sz="2400" dirty="0">
                <a:latin typeface="Times New Roman" panose="02020603050405020304" pitchFamily="18" charset="0"/>
                <a:cs typeface="Times New Roman" panose="02020603050405020304" pitchFamily="18" charset="0"/>
              </a:rPr>
              <a:t>За мужество и отвагу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r>
              <a:rPr lang="ru-RU" sz="2400" dirty="0">
                <a:latin typeface="Times New Roman" panose="02020603050405020304" pitchFamily="18" charset="0"/>
                <a:cs typeface="Times New Roman" panose="02020603050405020304" pitchFamily="18" charset="0"/>
              </a:rPr>
              <a:t>Похоронен в г. Щигры</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480467"/>
      </p:ext>
    </p:extLst>
  </p:cSld>
  <p:clrMapOvr>
    <a:masterClrMapping/>
  </p:clrMapOvr>
  <mc:AlternateContent xmlns:mc="http://schemas.openxmlformats.org/markup-compatibility/2006" xmlns:p14="http://schemas.microsoft.com/office/powerpoint/2010/main">
    <mc:Choice Requires="p14">
      <p:transition spd="slow" p14:dur="19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4241" t="2243" r="3393" b="273"/>
          <a:stretch/>
        </p:blipFill>
        <p:spPr bwMode="auto">
          <a:xfrm>
            <a:off x="419100" y="152400"/>
            <a:ext cx="2766060" cy="3558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ЛОКТИОНОВ </a:t>
            </a:r>
            <a:r>
              <a:rPr lang="ru-RU" sz="4000" b="1" dirty="0">
                <a:latin typeface="Times New Roman" panose="02020603050405020304" pitchFamily="18" charset="0"/>
                <a:cs typeface="Times New Roman" panose="02020603050405020304" pitchFamily="18" charset="0"/>
              </a:rPr>
              <a:t>Андрей Николаевич</a:t>
            </a: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старший </a:t>
            </a:r>
            <a:r>
              <a:rPr lang="ru-RU" sz="2400" dirty="0">
                <a:solidFill>
                  <a:schemeClr val="tx1"/>
                </a:solidFill>
                <a:latin typeface="Times New Roman" panose="02020603050405020304" pitchFamily="18" charset="0"/>
                <a:cs typeface="Times New Roman" panose="02020603050405020304" pitchFamily="18" charset="0"/>
              </a:rPr>
              <a:t>водитель </a:t>
            </a:r>
            <a:r>
              <a:rPr lang="ru-RU" sz="2400" dirty="0" smtClean="0">
                <a:solidFill>
                  <a:schemeClr val="tx1"/>
                </a:solidFill>
                <a:latin typeface="Times New Roman" panose="02020603050405020304" pitchFamily="18" charset="0"/>
                <a:cs typeface="Times New Roman" panose="02020603050405020304" pitchFamily="18" charset="0"/>
              </a:rPr>
              <a:t>противотанковой батареи.</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22.03.1968 года </a:t>
            </a:r>
            <a:r>
              <a:rPr lang="ru-RU" sz="2400" dirty="0">
                <a:solidFill>
                  <a:schemeClr val="tx1"/>
                </a:solidFill>
                <a:latin typeface="Times New Roman" panose="02020603050405020304" pitchFamily="18" charset="0"/>
                <a:cs typeface="Times New Roman" panose="02020603050405020304" pitchFamily="18" charset="0"/>
              </a:rPr>
              <a:t>в </a:t>
            </a:r>
            <a:r>
              <a:rPr lang="ru-RU" sz="2400" dirty="0" smtClean="0">
                <a:solidFill>
                  <a:schemeClr val="tx1"/>
                </a:solidFill>
                <a:latin typeface="Times New Roman" panose="02020603050405020304" pitchFamily="18" charset="0"/>
                <a:cs typeface="Times New Roman" panose="02020603050405020304" pitchFamily="18" charset="0"/>
              </a:rPr>
              <a:t>с. </a:t>
            </a:r>
            <a:r>
              <a:rPr lang="ru-RU" sz="2400" dirty="0" err="1" smtClean="0">
                <a:solidFill>
                  <a:schemeClr val="tx1"/>
                </a:solidFill>
                <a:latin typeface="Times New Roman" panose="02020603050405020304" pitchFamily="18" charset="0"/>
                <a:cs typeface="Times New Roman" panose="02020603050405020304" pitchFamily="18" charset="0"/>
              </a:rPr>
              <a:t>Дичня</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Курчатовского </a:t>
            </a:r>
            <a:r>
              <a:rPr lang="ru-RU" sz="2400" dirty="0" smtClean="0">
                <a:solidFill>
                  <a:schemeClr val="tx1"/>
                </a:solidFill>
                <a:latin typeface="Times New Roman" panose="02020603050405020304" pitchFamily="18" charset="0"/>
                <a:cs typeface="Times New Roman" panose="02020603050405020304" pitchFamily="18" charset="0"/>
              </a:rPr>
              <a:t>р-на,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Курской обл.</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Работал </a:t>
            </a:r>
            <a:r>
              <a:rPr lang="ru-RU" sz="2400" dirty="0" smtClean="0">
                <a:solidFill>
                  <a:schemeClr val="tx1"/>
                </a:solidFill>
                <a:latin typeface="Times New Roman" panose="02020603050405020304" pitchFamily="18" charset="0"/>
                <a:cs typeface="Times New Roman" panose="02020603050405020304" pitchFamily="18" charset="0"/>
              </a:rPr>
              <a:t>трактористом.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апреля 1987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954655"/>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Принимал участие в 2 боевых сопровождениях </a:t>
            </a:r>
            <a:r>
              <a:rPr lang="ru-RU" sz="2400" dirty="0" smtClean="0">
                <a:latin typeface="Times New Roman" panose="02020603050405020304" pitchFamily="18" charset="0"/>
                <a:cs typeface="Times New Roman" panose="02020603050405020304" pitchFamily="18" charset="0"/>
              </a:rPr>
              <a:t>автомобильных </a:t>
            </a:r>
            <a:r>
              <a:rPr lang="ru-RU" sz="2400" dirty="0">
                <a:latin typeface="Times New Roman" panose="02020603050405020304" pitchFamily="18" charset="0"/>
                <a:cs typeface="Times New Roman" panose="02020603050405020304" pitchFamily="18" charset="0"/>
              </a:rPr>
              <a:t>колонн, перевозящих </a:t>
            </a:r>
            <a:r>
              <a:rPr lang="ru-RU" sz="2400" dirty="0" smtClean="0">
                <a:latin typeface="Times New Roman" panose="02020603050405020304" pitchFamily="18" charset="0"/>
                <a:cs typeface="Times New Roman" panose="02020603050405020304" pitchFamily="18" charset="0"/>
              </a:rPr>
              <a:t>грузы </a:t>
            </a:r>
            <a:r>
              <a:rPr lang="ru-RU" sz="2400" dirty="0">
                <a:latin typeface="Times New Roman" panose="02020603050405020304" pitchFamily="18" charset="0"/>
                <a:cs typeface="Times New Roman" panose="02020603050405020304" pitchFamily="18" charset="0"/>
              </a:rPr>
              <a:t>для </a:t>
            </a:r>
            <a:r>
              <a:rPr lang="ru-RU" sz="2400" dirty="0" smtClean="0">
                <a:latin typeface="Times New Roman" panose="02020603050405020304" pitchFamily="18" charset="0"/>
                <a:cs typeface="Times New Roman" panose="02020603050405020304" pitchFamily="18" charset="0"/>
              </a:rPr>
              <a:t>Афганистана. 12.09.1987 года </a:t>
            </a:r>
            <a:r>
              <a:rPr lang="ru-RU" sz="2400" dirty="0">
                <a:latin typeface="Times New Roman" panose="02020603050405020304" pitchFamily="18" charset="0"/>
                <a:cs typeface="Times New Roman" panose="02020603050405020304" pitchFamily="18" charset="0"/>
              </a:rPr>
              <a:t>при обстреле колонны при ее прохождении через г. Кандагар получил тяжелое ранение и от ран скончался в госпитале.</a:t>
            </a:r>
          </a:p>
          <a:p>
            <a:r>
              <a:rPr lang="ru-RU" sz="2400" dirty="0" smtClean="0">
                <a:latin typeface="Times New Roman" panose="02020603050405020304" pitchFamily="18" charset="0"/>
                <a:cs typeface="Times New Roman" panose="02020603050405020304" pitchFamily="18" charset="0"/>
              </a:rPr>
              <a:t>За </a:t>
            </a:r>
            <a:r>
              <a:rPr lang="ru-RU" sz="2400" dirty="0">
                <a:latin typeface="Times New Roman" panose="02020603050405020304" pitchFamily="18" charset="0"/>
                <a:cs typeface="Times New Roman" panose="02020603050405020304" pitchFamily="18" charset="0"/>
              </a:rPr>
              <a:t>мужество и отвагу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 </a:t>
            </a:r>
          </a:p>
          <a:p>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Похоронен </a:t>
            </a:r>
            <a:r>
              <a:rPr lang="ru-RU" sz="2400" dirty="0">
                <a:latin typeface="Times New Roman" panose="02020603050405020304" pitchFamily="18" charset="0"/>
                <a:cs typeface="Times New Roman" panose="02020603050405020304" pitchFamily="18" charset="0"/>
              </a:rPr>
              <a:t>в родном селе.</a:t>
            </a: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181874035"/>
      </p:ext>
    </p:extLst>
  </p:cSld>
  <p:clrMapOvr>
    <a:masterClrMapping/>
  </p:clrMapOvr>
  <mc:AlternateContent xmlns:mc="http://schemas.openxmlformats.org/markup-compatibility/2006" xmlns:p14="http://schemas.microsoft.com/office/powerpoint/2010/main">
    <mc:Choice Requires="p14">
      <p:transition spd="slow" p14:dur="19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4981" y="189147"/>
            <a:ext cx="8911687" cy="794489"/>
          </a:xfrm>
        </p:spPr>
        <p:txBody>
          <a:bodyPr>
            <a:noAutofit/>
          </a:bodyPr>
          <a:lstStyle/>
          <a:p>
            <a:pPr algn="ctr"/>
            <a:r>
              <a:rPr lang="ru-RU" b="1" dirty="0" smtClean="0">
                <a:latin typeface="Times New Roman" panose="02020603050405020304" pitchFamily="18" charset="0"/>
                <a:cs typeface="Times New Roman" panose="02020603050405020304" pitchFamily="18" charset="0"/>
              </a:rPr>
              <a:t>ЛОКТИОНОВ </a:t>
            </a:r>
            <a:r>
              <a:rPr lang="ru-RU" b="1" dirty="0">
                <a:latin typeface="Times New Roman" panose="02020603050405020304" pitchFamily="18" charset="0"/>
                <a:cs typeface="Times New Roman" panose="02020603050405020304" pitchFamily="18" charset="0"/>
              </a:rPr>
              <a:t>Василий Валентинович</a:t>
            </a: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Младший сержант</a:t>
            </a:r>
            <a:r>
              <a:rPr lang="ru-RU" sz="2400" dirty="0">
                <a:solidFill>
                  <a:schemeClr val="tx1"/>
                </a:solidFill>
                <a:latin typeface="Times New Roman" panose="02020603050405020304" pitchFamily="18" charset="0"/>
                <a:cs typeface="Times New Roman" panose="02020603050405020304" pitchFamily="18" charset="0"/>
              </a:rPr>
              <a:t>, механик-водитель </a:t>
            </a:r>
            <a:r>
              <a:rPr lang="ru-RU" sz="2400" dirty="0" smtClean="0">
                <a:solidFill>
                  <a:schemeClr val="tx1"/>
                </a:solidFill>
                <a:latin typeface="Times New Roman" panose="02020603050405020304" pitchFamily="18" charset="0"/>
                <a:cs typeface="Times New Roman" panose="02020603050405020304" pitchFamily="18" charset="0"/>
              </a:rPr>
              <a:t>БМП.</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04.01.1961 года в </a:t>
            </a:r>
            <a:r>
              <a:rPr lang="ru-RU" sz="2400" dirty="0">
                <a:solidFill>
                  <a:schemeClr val="tx1"/>
                </a:solidFill>
                <a:latin typeface="Times New Roman" panose="02020603050405020304" pitchFamily="18" charset="0"/>
                <a:cs typeface="Times New Roman" panose="02020603050405020304" pitchFamily="18" charset="0"/>
              </a:rPr>
              <a:t>с. </a:t>
            </a:r>
            <a:r>
              <a:rPr lang="ru-RU" sz="2400" dirty="0" smtClean="0">
                <a:solidFill>
                  <a:schemeClr val="tx1"/>
                </a:solidFill>
                <a:latin typeface="Times New Roman" panose="02020603050405020304" pitchFamily="18" charset="0"/>
                <a:cs typeface="Times New Roman" panose="02020603050405020304" pitchFamily="18" charset="0"/>
              </a:rPr>
              <a:t>Сосково, </a:t>
            </a:r>
            <a:r>
              <a:rPr lang="ru-RU" sz="2400" dirty="0">
                <a:solidFill>
                  <a:schemeClr val="tx1"/>
                </a:solidFill>
                <a:latin typeface="Times New Roman" panose="02020603050405020304" pitchFamily="18" charset="0"/>
                <a:cs typeface="Times New Roman" panose="02020603050405020304" pitchFamily="18" charset="0"/>
              </a:rPr>
              <a:t>Курчатовского </a:t>
            </a:r>
            <a:r>
              <a:rPr lang="ru-RU" sz="2400" dirty="0" smtClean="0">
                <a:solidFill>
                  <a:schemeClr val="tx1"/>
                </a:solidFill>
                <a:latin typeface="Times New Roman" panose="02020603050405020304" pitchFamily="18" charset="0"/>
                <a:cs typeface="Times New Roman" panose="02020603050405020304" pitchFamily="18" charset="0"/>
              </a:rPr>
              <a:t>р-на, </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Курской </a:t>
            </a:r>
            <a:r>
              <a:rPr lang="ru-RU" sz="2400" dirty="0">
                <a:solidFill>
                  <a:schemeClr val="tx1"/>
                </a:solidFill>
                <a:latin typeface="Times New Roman" panose="02020603050405020304" pitchFamily="18" charset="0"/>
                <a:cs typeface="Times New Roman" panose="02020603050405020304" pitchFamily="18" charset="0"/>
              </a:rPr>
              <a:t>обл. </a:t>
            </a: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ноября 1980 года. </a:t>
            </a:r>
            <a:endParaRPr lang="ru-RU" sz="2400" dirty="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a:solidFill>
                  <a:schemeClr val="tx1"/>
                </a:solidFill>
                <a:latin typeface="Times New Roman" panose="02020603050405020304" pitchFamily="18" charset="0"/>
                <a:cs typeface="Times New Roman" panose="02020603050405020304" pitchFamily="18" charset="0"/>
              </a:rPr>
              <a:t>Неоднократно принимал участие в боевых </a:t>
            </a:r>
            <a:r>
              <a:rPr lang="ru-RU" sz="2400" dirty="0" smtClean="0">
                <a:solidFill>
                  <a:schemeClr val="tx1"/>
                </a:solidFill>
                <a:latin typeface="Times New Roman" panose="02020603050405020304" pitchFamily="18" charset="0"/>
                <a:cs typeface="Times New Roman" panose="02020603050405020304" pitchFamily="18" charset="0"/>
              </a:rPr>
              <a:t>операциях</a:t>
            </a:r>
            <a:r>
              <a:rPr lang="ru-RU" sz="2400" dirty="0">
                <a:solidFill>
                  <a:schemeClr val="tx1"/>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278405" y="3721085"/>
            <a:ext cx="11768263" cy="3262432"/>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02.03.1982 года </a:t>
            </a:r>
            <a:r>
              <a:rPr lang="ru-RU" sz="2400" dirty="0">
                <a:latin typeface="Times New Roman" panose="02020603050405020304" pitchFamily="18" charset="0"/>
                <a:cs typeface="Times New Roman" panose="02020603050405020304" pitchFamily="18" charset="0"/>
              </a:rPr>
              <a:t>мятежники напали на </a:t>
            </a:r>
            <a:r>
              <a:rPr lang="ru-RU" sz="2400" dirty="0" smtClean="0">
                <a:latin typeface="Times New Roman" panose="02020603050405020304" pitchFamily="18" charset="0"/>
                <a:cs typeface="Times New Roman" panose="02020603050405020304" pitchFamily="18" charset="0"/>
              </a:rPr>
              <a:t>мотострелковый, </a:t>
            </a:r>
            <a:r>
              <a:rPr lang="ru-RU" sz="2400" dirty="0">
                <a:latin typeface="Times New Roman" panose="02020603050405020304" pitchFamily="18" charset="0"/>
                <a:cs typeface="Times New Roman" panose="02020603050405020304" pitchFamily="18" charset="0"/>
              </a:rPr>
              <a:t>взвод, охранявший мост через реку. </a:t>
            </a:r>
            <a:r>
              <a:rPr lang="ru-RU" sz="2400" dirty="0" smtClean="0">
                <a:latin typeface="Times New Roman" panose="02020603050405020304" pitchFamily="18" charset="0"/>
                <a:cs typeface="Times New Roman" panose="02020603050405020304" pitchFamily="18" charset="0"/>
              </a:rPr>
              <a:t>На </a:t>
            </a:r>
            <a:r>
              <a:rPr lang="ru-RU" sz="2400" dirty="0">
                <a:latin typeface="Times New Roman" panose="02020603050405020304" pitchFamily="18" charset="0"/>
                <a:cs typeface="Times New Roman" panose="02020603050405020304" pitchFamily="18" charset="0"/>
              </a:rPr>
              <a:t>помощь </a:t>
            </a:r>
            <a:r>
              <a:rPr lang="ru-RU" sz="2400" dirty="0" err="1">
                <a:latin typeface="Times New Roman" panose="02020603050405020304" pitchFamily="18" charset="0"/>
                <a:cs typeface="Times New Roman" panose="02020603050405020304" pitchFamily="18" charset="0"/>
              </a:rPr>
              <a:t>мотострелкам</a:t>
            </a:r>
            <a:r>
              <a:rPr lang="ru-RU" sz="2400" dirty="0">
                <a:latin typeface="Times New Roman" panose="02020603050405020304" pitchFamily="18" charset="0"/>
                <a:cs typeface="Times New Roman" panose="02020603050405020304" pitchFamily="18" charset="0"/>
              </a:rPr>
              <a:t> было направлено несколько БМП</a:t>
            </a:r>
            <a:r>
              <a:rPr lang="ru-RU" sz="2400" dirty="0" smtClean="0">
                <a:latin typeface="Times New Roman" panose="02020603050405020304" pitchFamily="18" charset="0"/>
                <a:cs typeface="Times New Roman" panose="02020603050405020304" pitchFamily="18" charset="0"/>
              </a:rPr>
              <a:t>. Во </a:t>
            </a:r>
            <a:r>
              <a:rPr lang="ru-RU" sz="2400" dirty="0">
                <a:latin typeface="Times New Roman" panose="02020603050405020304" pitchFamily="18" charset="0"/>
                <a:cs typeface="Times New Roman" panose="02020603050405020304" pitchFamily="18" charset="0"/>
              </a:rPr>
              <a:t>время движения боевая машина </a:t>
            </a:r>
            <a:r>
              <a:rPr lang="ru-RU" sz="2400" dirty="0" err="1" smtClean="0">
                <a:latin typeface="Times New Roman" panose="02020603050405020304" pitchFamily="18" charset="0"/>
                <a:cs typeface="Times New Roman" panose="02020603050405020304" pitchFamily="18" charset="0"/>
              </a:rPr>
              <a:t>Локтионова</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подорвалась на </a:t>
            </a:r>
            <a:r>
              <a:rPr lang="ru-RU" sz="2400" dirty="0" smtClean="0">
                <a:latin typeface="Times New Roman" panose="02020603050405020304" pitchFamily="18" charset="0"/>
                <a:cs typeface="Times New Roman" panose="02020603050405020304" pitchFamily="18" charset="0"/>
              </a:rPr>
              <a:t>противотанковой </a:t>
            </a:r>
            <a:r>
              <a:rPr lang="ru-RU" sz="2400" dirty="0">
                <a:latin typeface="Times New Roman" panose="02020603050405020304" pitchFamily="18" charset="0"/>
                <a:cs typeface="Times New Roman" panose="02020603050405020304" pitchFamily="18" charset="0"/>
              </a:rPr>
              <a:t>мине и он погиб</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За </a:t>
            </a:r>
            <a:r>
              <a:rPr lang="ru-RU" sz="2400" dirty="0">
                <a:latin typeface="Times New Roman" panose="02020603050405020304" pitchFamily="18" charset="0"/>
                <a:cs typeface="Times New Roman" panose="02020603050405020304" pitchFamily="18" charset="0"/>
              </a:rPr>
              <a:t>мужество и отвагу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Красного Знамени (посмертно</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в с. </a:t>
            </a:r>
            <a:r>
              <a:rPr lang="ru-RU" sz="2400" dirty="0" err="1" smtClean="0">
                <a:latin typeface="Times New Roman" panose="02020603050405020304" pitchFamily="18" charset="0"/>
                <a:cs typeface="Times New Roman" panose="02020603050405020304" pitchFamily="18" charset="0"/>
              </a:rPr>
              <a:t>Березутское</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Курчатовского р-на.</a:t>
            </a:r>
          </a:p>
          <a:p>
            <a:endParaRPr lang="ru-RU" sz="2000" dirty="0">
              <a:latin typeface="Times New Roman" panose="02020603050405020304" pitchFamily="18" charset="0"/>
              <a:cs typeface="Times New Roman" panose="02020603050405020304" pitchFamily="18" charset="0"/>
            </a:endParaRPr>
          </a:p>
          <a:p>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5122" name="Picture 2"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l="3140" r="5769" b="4031"/>
          <a:stretch/>
        </p:blipFill>
        <p:spPr bwMode="auto">
          <a:xfrm>
            <a:off x="409576" y="144647"/>
            <a:ext cx="2762250" cy="3560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27329716"/>
      </p:ext>
    </p:extLst>
  </p:cSld>
  <p:clrMapOvr>
    <a:masterClrMapping/>
  </p:clrMapOvr>
  <mc:AlternateContent xmlns:mc="http://schemas.openxmlformats.org/markup-compatibility/2006" xmlns:p14="http://schemas.microsoft.com/office/powerpoint/2010/main">
    <mc:Choice Requires="p14">
      <p:transition spd="slow" p14:dur="19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0" name="Picture 4" descr="Памяти павших в Афганской войне"/>
          <p:cNvPicPr>
            <a:picLocks noChangeAspect="1" noChangeArrowheads="1"/>
          </p:cNvPicPr>
          <p:nvPr/>
        </p:nvPicPr>
        <p:blipFill rotWithShape="1">
          <a:blip r:embed="rId3">
            <a:extLst>
              <a:ext uri="{28A0092B-C50C-407E-A947-70E740481C1C}">
                <a14:useLocalDpi xmlns:a14="http://schemas.microsoft.com/office/drawing/2010/main" val="0"/>
              </a:ext>
            </a:extLst>
          </a:blip>
          <a:srcRect r="4298"/>
          <a:stretch/>
        </p:blipFill>
        <p:spPr bwMode="auto">
          <a:xfrm>
            <a:off x="419100" y="144648"/>
            <a:ext cx="2760828" cy="35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3134981" y="189147"/>
            <a:ext cx="8911687" cy="794489"/>
          </a:xfrm>
        </p:spPr>
        <p:txBody>
          <a:bodyPr>
            <a:noAutofit/>
          </a:bodyPr>
          <a:lstStyle/>
          <a:p>
            <a:pPr algn="ctr"/>
            <a:r>
              <a:rPr lang="ru-RU" sz="4400" b="1" dirty="0" smtClean="0">
                <a:latin typeface="Times New Roman" panose="02020603050405020304" pitchFamily="18" charset="0"/>
                <a:cs typeface="Times New Roman" panose="02020603050405020304" pitchFamily="18" charset="0"/>
              </a:rPr>
              <a:t>ЛУКЬЯНОВ </a:t>
            </a:r>
            <a:r>
              <a:rPr lang="ru-RU" sz="4400" b="1" dirty="0">
                <a:latin typeface="Times New Roman" panose="02020603050405020304" pitchFamily="18" charset="0"/>
                <a:cs typeface="Times New Roman" panose="02020603050405020304" pitchFamily="18" charset="0"/>
              </a:rPr>
              <a:t>Евгений Федорович</a:t>
            </a:r>
          </a:p>
        </p:txBody>
      </p:sp>
      <p:sp>
        <p:nvSpPr>
          <p:cNvPr id="3" name="Объект 2"/>
          <p:cNvSpPr>
            <a:spLocks noGrp="1"/>
          </p:cNvSpPr>
          <p:nvPr>
            <p:ph idx="1"/>
          </p:nvPr>
        </p:nvSpPr>
        <p:spPr>
          <a:xfrm>
            <a:off x="3227672" y="871092"/>
            <a:ext cx="8857096" cy="2716171"/>
          </a:xfrm>
        </p:spPr>
        <p:txBody>
          <a:bodyPr>
            <a:noAutofit/>
          </a:bodyPr>
          <a:lstStyle/>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Рядовой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водитель.</a:t>
            </a: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Родился 19.02.1961 года </a:t>
            </a:r>
            <a:r>
              <a:rPr lang="ru-RU" sz="2400" dirty="0">
                <a:solidFill>
                  <a:schemeClr val="tx1"/>
                </a:solidFill>
                <a:latin typeface="Times New Roman" panose="02020603050405020304" pitchFamily="18" charset="0"/>
                <a:cs typeface="Times New Roman" panose="02020603050405020304" pitchFamily="18" charset="0"/>
              </a:rPr>
              <a:t>в с. Верхний </a:t>
            </a:r>
            <a:r>
              <a:rPr lang="ru-RU" sz="2400" dirty="0" err="1" smtClean="0">
                <a:solidFill>
                  <a:schemeClr val="tx1"/>
                </a:solidFill>
                <a:latin typeface="Times New Roman" panose="02020603050405020304" pitchFamily="18" charset="0"/>
                <a:cs typeface="Times New Roman" panose="02020603050405020304" pitchFamily="18" charset="0"/>
              </a:rPr>
              <a:t>Реутец</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Медвенского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р-на, </a:t>
            </a:r>
            <a:r>
              <a:rPr lang="ru-RU" sz="2400" dirty="0">
                <a:solidFill>
                  <a:schemeClr val="tx1"/>
                </a:solidFill>
                <a:latin typeface="Times New Roman" panose="02020603050405020304" pitchFamily="18" charset="0"/>
                <a:cs typeface="Times New Roman" panose="02020603050405020304" pitchFamily="18" charset="0"/>
              </a:rPr>
              <a:t>Курской обл. </a:t>
            </a:r>
            <a:endParaRPr lang="ru-RU"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В Республике </a:t>
            </a:r>
            <a:r>
              <a:rPr lang="ru-RU" sz="2400" dirty="0">
                <a:solidFill>
                  <a:schemeClr val="tx1"/>
                </a:solidFill>
                <a:latin typeface="Times New Roman" panose="02020603050405020304" pitchFamily="18" charset="0"/>
                <a:cs typeface="Times New Roman" panose="02020603050405020304" pitchFamily="18" charset="0"/>
              </a:rPr>
              <a:t>Афганистан с </a:t>
            </a:r>
            <a:r>
              <a:rPr lang="ru-RU" sz="2400" dirty="0" smtClean="0">
                <a:solidFill>
                  <a:schemeClr val="tx1"/>
                </a:solidFill>
                <a:latin typeface="Times New Roman" panose="02020603050405020304" pitchFamily="18" charset="0"/>
                <a:cs typeface="Times New Roman" panose="02020603050405020304" pitchFamily="18" charset="0"/>
              </a:rPr>
              <a:t>февраля 1980 года.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8405" y="3721085"/>
            <a:ext cx="11768263" cy="2585323"/>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12.05.1980 года автомобильная </a:t>
            </a:r>
            <a:r>
              <a:rPr lang="ru-RU" sz="2400" dirty="0">
                <a:latin typeface="Times New Roman" panose="02020603050405020304" pitchFamily="18" charset="0"/>
                <a:cs typeface="Times New Roman" panose="02020603050405020304" pitchFamily="18" charset="0"/>
              </a:rPr>
              <a:t>колонна, в которой он находился подверглась нападению. </a:t>
            </a:r>
            <a:r>
              <a:rPr lang="ru-RU" sz="2400" dirty="0" smtClean="0">
                <a:latin typeface="Times New Roman" panose="02020603050405020304" pitchFamily="18" charset="0"/>
                <a:cs typeface="Times New Roman" panose="02020603050405020304" pitchFamily="18" charset="0"/>
              </a:rPr>
              <a:t>Лукьянов </a:t>
            </a:r>
            <a:r>
              <a:rPr lang="ru-RU" sz="2400" dirty="0">
                <a:latin typeface="Times New Roman" panose="02020603050405020304" pitchFamily="18" charset="0"/>
                <a:cs typeface="Times New Roman" panose="02020603050405020304" pitchFamily="18" charset="0"/>
              </a:rPr>
              <a:t>одним из первых открыл огонь и в ходе боя подавил </a:t>
            </a:r>
            <a:r>
              <a:rPr lang="ru-RU" sz="2400" dirty="0" smtClean="0">
                <a:latin typeface="Times New Roman" panose="02020603050405020304" pitchFamily="18" charset="0"/>
                <a:cs typeface="Times New Roman" panose="02020603050405020304" pitchFamily="18" charset="0"/>
              </a:rPr>
              <a:t>несколько огневых </a:t>
            </a:r>
            <a:r>
              <a:rPr lang="ru-RU" sz="2400" dirty="0">
                <a:latin typeface="Times New Roman" panose="02020603050405020304" pitchFamily="18" charset="0"/>
                <a:cs typeface="Times New Roman" panose="02020603050405020304" pitchFamily="18" charset="0"/>
              </a:rPr>
              <a:t>точек </a:t>
            </a:r>
            <a:r>
              <a:rPr lang="ru-RU" sz="2400" dirty="0" smtClean="0">
                <a:latin typeface="Times New Roman" panose="02020603050405020304" pitchFamily="18" charset="0"/>
                <a:cs typeface="Times New Roman" panose="02020603050405020304" pitchFamily="18" charset="0"/>
              </a:rPr>
              <a:t>противника, </a:t>
            </a:r>
            <a:r>
              <a:rPr lang="ru-RU" sz="2400" dirty="0">
                <a:latin typeface="Times New Roman" panose="02020603050405020304" pitchFamily="18" charset="0"/>
                <a:cs typeface="Times New Roman" panose="02020603050405020304" pitchFamily="18" charset="0"/>
              </a:rPr>
              <a:t>но сам был смертельно </a:t>
            </a:r>
            <a:r>
              <a:rPr lang="ru-RU" sz="2400" dirty="0" smtClean="0">
                <a:latin typeface="Times New Roman" panose="02020603050405020304" pitchFamily="18" charset="0"/>
                <a:cs typeface="Times New Roman" panose="02020603050405020304" pitchFamily="18" charset="0"/>
              </a:rPr>
              <a:t>ранен.</a:t>
            </a:r>
          </a:p>
          <a:p>
            <a:r>
              <a:rPr lang="ru-RU" sz="2400" dirty="0" smtClean="0">
                <a:latin typeface="Times New Roman" panose="02020603050405020304" pitchFamily="18" charset="0"/>
                <a:cs typeface="Times New Roman" panose="02020603050405020304" pitchFamily="18" charset="0"/>
              </a:rPr>
              <a:t>За </a:t>
            </a:r>
            <a:r>
              <a:rPr lang="ru-RU" sz="2400" dirty="0">
                <a:latin typeface="Times New Roman" panose="02020603050405020304" pitchFamily="18" charset="0"/>
                <a:cs typeface="Times New Roman" panose="02020603050405020304" pitchFamily="18" charset="0"/>
              </a:rPr>
              <a:t>мужество и отвагу </a:t>
            </a:r>
            <a:r>
              <a:rPr lang="ru-RU" sz="2400" dirty="0" smtClean="0">
                <a:latin typeface="Times New Roman" panose="02020603050405020304" pitchFamily="18" charset="0"/>
                <a:cs typeface="Times New Roman" panose="02020603050405020304" pitchFamily="18" charset="0"/>
              </a:rPr>
              <a:t>награжден орденом </a:t>
            </a:r>
            <a:r>
              <a:rPr lang="ru-RU" sz="2400" dirty="0">
                <a:latin typeface="Times New Roman" panose="02020603050405020304" pitchFamily="18" charset="0"/>
                <a:cs typeface="Times New Roman" panose="02020603050405020304" pitchFamily="18" charset="0"/>
              </a:rPr>
              <a:t>Красной Звезды (посмертно</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Похоронен в родном селе. </a:t>
            </a:r>
            <a:endParaRPr lang="ru-RU" sz="2400"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043458197"/>
      </p:ext>
    </p:extLst>
  </p:cSld>
  <p:clrMapOvr>
    <a:masterClrMapping/>
  </p:clrMapOvr>
  <mc:AlternateContent xmlns:mc="http://schemas.openxmlformats.org/markup-compatibility/2006" xmlns:p14="http://schemas.microsoft.com/office/powerpoint/2010/main">
    <mc:Choice Requires="p14">
      <p:transition spd="slow" p14:dur="1900" advClick="0" advTm="17000">
        <p14:reveal/>
      </p:transition>
    </mc:Choice>
    <mc:Fallback xmlns="">
      <p:transition spd="slow" advClick="0" advTm="17000">
        <p:fade/>
      </p:transition>
    </mc:Fallback>
  </mc:AlternateContent>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627</TotalTime>
  <Words>2223</Words>
  <Application>Microsoft Office PowerPoint</Application>
  <PresentationFormat>Произвольный</PresentationFormat>
  <Paragraphs>317</Paragraphs>
  <Slides>31</Slides>
  <Notes>30</Notes>
  <HiddenSlides>0</HiddenSlides>
  <MMClips>2</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Легкий дым</vt:lpstr>
      <vt:lpstr>Водители - Куряне, погибшие при исполнении интернационального долга в республике Афганистан</vt:lpstr>
      <vt:lpstr>БУТЕНКО Алексей Николаевич          </vt:lpstr>
      <vt:lpstr>ДОМАШЕВ Алексей Леонидович           </vt:lpstr>
      <vt:lpstr>ЕРМАКОВ Николай Александрович </vt:lpstr>
      <vt:lpstr>ЖМАКИН Сергей Викторович</vt:lpstr>
      <vt:lpstr>КОРНИЛОВ Николай Юрьевич</vt:lpstr>
      <vt:lpstr>ЛОКТИОНОВ Андрей Николаевич</vt:lpstr>
      <vt:lpstr>ЛОКТИОНОВ Василий Валентинович</vt:lpstr>
      <vt:lpstr>ЛУКЬЯНОВ Евгений Федорович</vt:lpstr>
      <vt:lpstr>МАЛЬЦЕВ Александр Николаевич</vt:lpstr>
      <vt:lpstr>МАРКОВ Михаил Владимирович</vt:lpstr>
      <vt:lpstr>МЕРКУЛОВ Виктор Анатольевич</vt:lpstr>
      <vt:lpstr>МОСОЛОВ Геннадий Васильевич</vt:lpstr>
      <vt:lpstr>НИКИТИН Игорь Николаевич</vt:lpstr>
      <vt:lpstr>НОВИКОВ Юрий Васильевич</vt:lpstr>
      <vt:lpstr>НОЗДРАЧЕВ Александр Сергеевич</vt:lpstr>
      <vt:lpstr>ПАШКОВ Федор Михайлович</vt:lpstr>
      <vt:lpstr>ПИСАРЕВ Сергей Николаевич</vt:lpstr>
      <vt:lpstr>ПОПОВ Александр Викторович</vt:lpstr>
      <vt:lpstr>ПОРТЯНОЙ Сергей Александрович</vt:lpstr>
      <vt:lpstr>ПРИХОДЧЕНКО Дмитрий Федорович</vt:lpstr>
      <vt:lpstr>РАЗУВАЕВ Владимир Анатольевич</vt:lpstr>
      <vt:lpstr>СКОРОБОГАТСКИХ Александр Александрович</vt:lpstr>
      <vt:lpstr>СОПОВ Николай Васильевич</vt:lpstr>
      <vt:lpstr>СУРЖИКОВ Николай Александрович</vt:lpstr>
      <vt:lpstr>ТАРАСОВ Михаил Юрьевич</vt:lpstr>
      <vt:lpstr>ФОМИЧЕВ Геннадий Егорович</vt:lpstr>
      <vt:lpstr>ЦУКАНОВ Николай Гаврилович </vt:lpstr>
      <vt:lpstr>ЧАПЛЫГИН Александр Николаевич</vt:lpstr>
      <vt:lpstr>ЧЕКУЛАЕВ Юрий Станиславович</vt:lpstr>
      <vt:lpstr>ВЕЧНАЯ ПАМЯТЬ…</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Водители, погибшие при исполнении интернационального долга в республике Афганистан</dc:title>
  <dc:creator>ОБУ ОДМ</dc:creator>
  <cp:lastModifiedBy>Пользователь</cp:lastModifiedBy>
  <cp:revision>120</cp:revision>
  <dcterms:created xsi:type="dcterms:W3CDTF">2016-11-08T08:25:58Z</dcterms:created>
  <dcterms:modified xsi:type="dcterms:W3CDTF">2016-11-09T15:12:52Z</dcterms:modified>
</cp:coreProperties>
</file>