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70" r:id="rId8"/>
    <p:sldMasterId id="2147483782" r:id="rId9"/>
  </p:sldMasterIdLst>
  <p:notesMasterIdLst>
    <p:notesMasterId r:id="rId24"/>
  </p:notesMasterIdLst>
  <p:sldIdLst>
    <p:sldId id="301" r:id="rId10"/>
    <p:sldId id="303" r:id="rId11"/>
    <p:sldId id="304" r:id="rId12"/>
    <p:sldId id="305" r:id="rId13"/>
    <p:sldId id="306" r:id="rId14"/>
    <p:sldId id="290" r:id="rId15"/>
    <p:sldId id="307" r:id="rId16"/>
    <p:sldId id="291" r:id="rId17"/>
    <p:sldId id="308" r:id="rId18"/>
    <p:sldId id="294" r:id="rId19"/>
    <p:sldId id="293" r:id="rId20"/>
    <p:sldId id="298" r:id="rId21"/>
    <p:sldId id="299" r:id="rId22"/>
    <p:sldId id="296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1B7"/>
    <a:srgbClr val="00B404"/>
    <a:srgbClr val="00D60A"/>
    <a:srgbClr val="00CC05"/>
    <a:srgbClr val="006002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4F4F-1C08-47F5-ABD2-2BBB404616D6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581F4-9230-4DB2-BF80-2F67A2C72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4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AD78-D153-48AC-B718-8A2942BAAF0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7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AD78-D153-48AC-B718-8A2942BAAF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AD78-D153-48AC-B718-8A2942BAAF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8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4D3D-1E81-4FBE-AB9E-03034948ADB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AD78-D153-48AC-B718-8A2942BAA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AD78-D153-48AC-B718-8A2942BAA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4D3D-1E81-4FBE-AB9E-03034948ADB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4D3D-1E81-4FBE-AB9E-03034948ADB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15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7759711" y="6356350"/>
            <a:ext cx="11144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3CD679E-4CBD-4596-90B1-4D5738995340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4F81BD">
                    <a:lumMod val="75000"/>
                  </a:srgbClr>
                </a:solidFill>
              </a:rPr>
              <a:t>Аркуша И.А. </a:t>
            </a:r>
            <a:r>
              <a:rPr lang="en-US" smtClean="0">
                <a:solidFill>
                  <a:srgbClr val="4F81BD">
                    <a:lumMod val="75000"/>
                  </a:srgbClr>
                </a:solidFill>
              </a:rPr>
              <a:t>e-mail:INNA381381@Rambler.ru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5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5975-88B1-4D09-BF6E-B6540DC0B89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DCD4-C5EE-49A5-AF62-2E95EDA07C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9FE2-AEEE-4FF6-BF7B-DA5EC198F60D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2BD1-6B82-49C8-94B2-46A984A4DC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C18D-38B2-4D72-9694-856C80D1A8C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E253-DC9F-4E2F-833D-6C4F8CA59A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96136-DEDC-4453-860F-A89A250D216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5791-566A-4E86-8382-3AE13340B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3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DB0A-DB3E-438C-8EAB-71B01166BB4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7CF0-2DAD-4313-9B7C-928844FD62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EA11-BCE8-45CD-B224-1C54F5DF629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47D1-9713-4B82-84F7-9595E76758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726B-C615-4145-888F-03C0039CAB0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A2D0-ADC4-4CB8-92D9-D3C4689611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D1FB-B87D-4A88-A272-ECCCD8EFE3A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EBB2-BA00-4A4F-A764-C8761B61E8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6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03A-165E-4662-BA2B-FCD3A01E1D6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1C7C-56C0-4CEA-9417-24551C7499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0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785E-4A77-40FB-8B9B-904C5EB44C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376F-99AF-4957-8BD6-48A51376EA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1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7C2D-CC1A-4F23-9FE9-6AAFF24A19C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C86B-D804-4AFD-B4E6-3ED02CA4C5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8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0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1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3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8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7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76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39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0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6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7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6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39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5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0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2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2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3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5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61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2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0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3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2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8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2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6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9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87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43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22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65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5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6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90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7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18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00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7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62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87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46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2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6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76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6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8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5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1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07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6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27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9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939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6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932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9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18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972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0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9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99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0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1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5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75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76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83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26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03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05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29B7-AF2B-48C9-85DA-CDB8A315D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5420-0EA4-4663-8C80-3C5EA8E1EF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AEC7D-C020-4EC5-9454-4977BFCBD2AF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30.05.2023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2BBF1-2E55-48DD-B946-9558F911621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66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93F0-3BE9-4AA3-BE1C-0B5B72F8A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FC5B-7215-4553-83EB-9E6989AC9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4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C27B-9057-46D0-B94D-343A9535EF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E067-89F0-4520-9EA5-041AFB08FF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Нормативно-правовая база государственной антинаркотической политики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Тимошилов Владимир Игоревич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кандидат медицинских наук, доцент кафедры общественного здоровья, организации и экономики здравоохранения ИНО ФГБОУ ВО КГМУ Минздрава России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8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Борьба с незаконным оборотом и снижение доступности нелегальных 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/>
          <a:lstStyle/>
          <a:p>
            <a:r>
              <a:rPr lang="ru-RU" dirty="0" smtClean="0"/>
              <a:t>Ограничение культивирования </a:t>
            </a:r>
            <a:r>
              <a:rPr lang="ru-RU" dirty="0" err="1" smtClean="0"/>
              <a:t>наркосодержащего</a:t>
            </a:r>
            <a:r>
              <a:rPr lang="ru-RU" dirty="0" smtClean="0"/>
              <a:t> сырья, борьба с незаконным выращиванием и дикорастущими растениями</a:t>
            </a:r>
          </a:p>
          <a:p>
            <a:r>
              <a:rPr lang="ru-RU" dirty="0" smtClean="0"/>
              <a:t>Уголовное преследование наркобизнеса</a:t>
            </a:r>
          </a:p>
          <a:p>
            <a:r>
              <a:rPr lang="ru-RU" dirty="0" smtClean="0"/>
              <a:t>Меры пограничного контроля</a:t>
            </a:r>
          </a:p>
          <a:p>
            <a:r>
              <a:rPr lang="ru-RU" dirty="0" smtClean="0"/>
              <a:t>Борьба с легализацией доходов и имущества наркобизнеса, подрыв его экономической базы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5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16632"/>
            <a:ext cx="8678768" cy="766438"/>
          </a:xfrm>
        </p:spPr>
        <p:txBody>
          <a:bodyPr lIns="45720" tIns="0" rIns="4572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</a:rPr>
              <a:t>Уголовно наказуемые преступления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Незаконные </a:t>
            </a:r>
            <a:r>
              <a:rPr lang="ru-RU" sz="2400" dirty="0">
                <a:solidFill>
                  <a:srgbClr val="C00000"/>
                </a:solidFill>
              </a:rPr>
              <a:t>приобретение, хранение, </a:t>
            </a:r>
            <a:r>
              <a:rPr lang="ru-RU" sz="2400" dirty="0" smtClean="0">
                <a:solidFill>
                  <a:srgbClr val="C00000"/>
                </a:solidFill>
              </a:rPr>
              <a:t>перевозка, изготовление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smtClean="0">
                <a:solidFill>
                  <a:srgbClr val="C00000"/>
                </a:solidFill>
              </a:rPr>
              <a:t>переработка, сбыт, пересылка </a:t>
            </a:r>
            <a:r>
              <a:rPr lang="ru-RU" sz="2400" dirty="0">
                <a:solidFill>
                  <a:srgbClr val="C00000"/>
                </a:solidFill>
              </a:rPr>
              <a:t>наркотических средств, </a:t>
            </a:r>
            <a:r>
              <a:rPr lang="ru-RU" sz="2400" dirty="0" smtClean="0">
                <a:solidFill>
                  <a:srgbClr val="C00000"/>
                </a:solidFill>
              </a:rPr>
              <a:t>психотропных веществ, их аналогов и </a:t>
            </a:r>
            <a:r>
              <a:rPr lang="ru-RU" sz="2400" dirty="0" err="1" smtClean="0">
                <a:solidFill>
                  <a:srgbClr val="C00000"/>
                </a:solidFill>
              </a:rPr>
              <a:t>прекурсоров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>
                <a:solidFill>
                  <a:srgbClr val="C00000"/>
                </a:solidFill>
              </a:rPr>
              <a:t>а также </a:t>
            </a:r>
            <a:r>
              <a:rPr lang="ru-RU" sz="2400" dirty="0" err="1" smtClean="0">
                <a:solidFill>
                  <a:srgbClr val="C00000"/>
                </a:solidFill>
              </a:rPr>
              <a:t>наркосодержащих</a:t>
            </a:r>
            <a:r>
              <a:rPr lang="ru-RU" sz="2400" dirty="0" smtClean="0">
                <a:solidFill>
                  <a:srgbClr val="C00000"/>
                </a:solidFill>
              </a:rPr>
              <a:t> растений и их частей (ст. 228, 228_1, 228_3, 228_4), контрабанда данных веществ, а также  </a:t>
            </a:r>
            <a:r>
              <a:rPr lang="ru-RU" sz="2400" dirty="0">
                <a:solidFill>
                  <a:srgbClr val="C00000"/>
                </a:solidFill>
              </a:rPr>
              <a:t>инструментов или оборудования, находящихся под специальным контролем и используемых для изготовления наркотических средств или психотропных </a:t>
            </a:r>
            <a:r>
              <a:rPr lang="ru-RU" sz="2400" dirty="0" smtClean="0">
                <a:solidFill>
                  <a:srgbClr val="C00000"/>
                </a:solidFill>
              </a:rPr>
              <a:t>веществ (ст. 229_1)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Незаконное </a:t>
            </a:r>
            <a:r>
              <a:rPr lang="ru-RU" sz="2400" dirty="0">
                <a:solidFill>
                  <a:srgbClr val="C00000"/>
                </a:solidFill>
              </a:rPr>
              <a:t>культивирование </a:t>
            </a:r>
            <a:r>
              <a:rPr lang="ru-RU" sz="2400" dirty="0" err="1" smtClean="0">
                <a:solidFill>
                  <a:srgbClr val="C00000"/>
                </a:solidFill>
              </a:rPr>
              <a:t>наркосодержащих</a:t>
            </a:r>
            <a:r>
              <a:rPr lang="ru-RU" sz="2400" dirty="0" smtClean="0">
                <a:solidFill>
                  <a:srgbClr val="C00000"/>
                </a:solidFill>
              </a:rPr>
              <a:t> растений (ст. 231)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Хищение </a:t>
            </a:r>
            <a:r>
              <a:rPr lang="ru-RU" sz="2400" dirty="0">
                <a:solidFill>
                  <a:srgbClr val="C00000"/>
                </a:solidFill>
              </a:rPr>
              <a:t>либо вымогательство наркотических </a:t>
            </a:r>
            <a:r>
              <a:rPr lang="ru-RU" sz="2400" dirty="0" smtClean="0">
                <a:solidFill>
                  <a:srgbClr val="C00000"/>
                </a:solidFill>
              </a:rPr>
              <a:t>средств или </a:t>
            </a:r>
            <a:r>
              <a:rPr lang="ru-RU" sz="2400" dirty="0">
                <a:solidFill>
                  <a:srgbClr val="C00000"/>
                </a:solidFill>
              </a:rPr>
              <a:t>психотропных веществ, а также </a:t>
            </a:r>
            <a:r>
              <a:rPr lang="ru-RU" sz="2400" dirty="0" smtClean="0">
                <a:solidFill>
                  <a:srgbClr val="C00000"/>
                </a:solidFill>
              </a:rPr>
              <a:t>растений и их частей, содержащих наркотические или </a:t>
            </a:r>
            <a:r>
              <a:rPr lang="ru-RU" sz="2400" dirty="0">
                <a:solidFill>
                  <a:srgbClr val="C00000"/>
                </a:solidFill>
              </a:rPr>
              <a:t>психотропные </a:t>
            </a:r>
            <a:r>
              <a:rPr lang="ru-RU" sz="2400" dirty="0" smtClean="0">
                <a:solidFill>
                  <a:srgbClr val="C00000"/>
                </a:solidFill>
              </a:rPr>
              <a:t>вещества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(ст. 229)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823B"/>
                </a:solidFill>
              </a:rPr>
              <a:t>Действия, способствующие распространению наркомании:</a:t>
            </a:r>
          </a:p>
          <a:p>
            <a:pPr marL="715963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823B"/>
                </a:solidFill>
              </a:rPr>
              <a:t>Склонение </a:t>
            </a:r>
            <a:r>
              <a:rPr lang="ru-RU" sz="2400" dirty="0">
                <a:solidFill>
                  <a:srgbClr val="00823B"/>
                </a:solidFill>
              </a:rPr>
              <a:t>к потреблению наркотических </a:t>
            </a:r>
            <a:r>
              <a:rPr lang="ru-RU" sz="2400" dirty="0" smtClean="0">
                <a:solidFill>
                  <a:srgbClr val="00823B"/>
                </a:solidFill>
              </a:rPr>
              <a:t>средств, психотропных </a:t>
            </a:r>
            <a:r>
              <a:rPr lang="ru-RU" sz="2400" dirty="0">
                <a:solidFill>
                  <a:srgbClr val="00823B"/>
                </a:solidFill>
              </a:rPr>
              <a:t>веществ или их </a:t>
            </a:r>
            <a:r>
              <a:rPr lang="ru-RU" sz="2400" dirty="0" smtClean="0">
                <a:solidFill>
                  <a:srgbClr val="00823B"/>
                </a:solidFill>
              </a:rPr>
              <a:t>аналогов (ст. 230)</a:t>
            </a:r>
          </a:p>
          <a:p>
            <a:pPr marL="715963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823B"/>
                </a:solidFill>
              </a:rPr>
              <a:t>Действия, </a:t>
            </a:r>
            <a:r>
              <a:rPr lang="ru-RU" sz="2400" dirty="0">
                <a:solidFill>
                  <a:srgbClr val="00823B"/>
                </a:solidFill>
              </a:rPr>
              <a:t>которые привели к заболеванию </a:t>
            </a:r>
            <a:r>
              <a:rPr lang="ru-RU" sz="2400" dirty="0" smtClean="0">
                <a:solidFill>
                  <a:srgbClr val="00823B"/>
                </a:solidFill>
              </a:rPr>
              <a:t>наркоманией – причинение тяжкого вреда здоровью </a:t>
            </a:r>
            <a:r>
              <a:rPr lang="ru-RU" sz="2400" dirty="0">
                <a:solidFill>
                  <a:srgbClr val="00823B"/>
                </a:solidFill>
              </a:rPr>
              <a:t>(ст. 111</a:t>
            </a:r>
            <a:r>
              <a:rPr lang="ru-RU" sz="2400" dirty="0" smtClean="0">
                <a:solidFill>
                  <a:srgbClr val="00823B"/>
                </a:solidFill>
              </a:rPr>
              <a:t>)</a:t>
            </a:r>
          </a:p>
          <a:p>
            <a:pPr marL="715963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823B"/>
                </a:solidFill>
              </a:rPr>
              <a:t>Статья </a:t>
            </a:r>
            <a:r>
              <a:rPr lang="ru-RU" sz="2400" dirty="0">
                <a:solidFill>
                  <a:srgbClr val="00823B"/>
                </a:solidFill>
              </a:rPr>
              <a:t>232. Организация либо содержание притонов </a:t>
            </a:r>
            <a:r>
              <a:rPr lang="ru-RU" sz="2400" dirty="0" smtClean="0">
                <a:solidFill>
                  <a:srgbClr val="00823B"/>
                </a:solidFill>
              </a:rPr>
              <a:t>или систематическое </a:t>
            </a:r>
            <a:r>
              <a:rPr lang="ru-RU" sz="2400" dirty="0">
                <a:solidFill>
                  <a:srgbClr val="00823B"/>
                </a:solidFill>
              </a:rPr>
              <a:t>предоставление помещений для </a:t>
            </a:r>
            <a:r>
              <a:rPr lang="ru-RU" sz="2400" dirty="0" smtClean="0">
                <a:solidFill>
                  <a:srgbClr val="00823B"/>
                </a:solidFill>
              </a:rPr>
              <a:t>потребления наркотических </a:t>
            </a:r>
            <a:r>
              <a:rPr lang="ru-RU" sz="2400" dirty="0">
                <a:solidFill>
                  <a:srgbClr val="00823B"/>
                </a:solidFill>
              </a:rPr>
              <a:t>средств, психотропных веществ или их </a:t>
            </a:r>
            <a:r>
              <a:rPr lang="ru-RU" sz="2400" dirty="0" smtClean="0">
                <a:solidFill>
                  <a:srgbClr val="00823B"/>
                </a:solidFill>
              </a:rPr>
              <a:t>аналогов</a:t>
            </a:r>
          </a:p>
          <a:p>
            <a:pPr marL="373063" indent="0">
              <a:lnSpc>
                <a:spcPct val="90000"/>
              </a:lnSpc>
              <a:buNone/>
              <a:defRPr/>
            </a:pPr>
            <a:endParaRPr lang="ru-RU" sz="2400" dirty="0">
              <a:solidFill>
                <a:srgbClr val="00600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Преступления, совершаемые с использованием служебного положения:</a:t>
            </a:r>
          </a:p>
          <a:p>
            <a:pPr marL="715963">
              <a:lnSpc>
                <a:spcPct val="900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Статья 228_2. Нарушение правил оборота наркотических средств или психотропных веществ</a:t>
            </a:r>
          </a:p>
          <a:p>
            <a:pPr marL="715963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Статья </a:t>
            </a:r>
            <a:r>
              <a:rPr lang="ru-RU" sz="2400" dirty="0">
                <a:solidFill>
                  <a:srgbClr val="002060"/>
                </a:solidFill>
              </a:rPr>
              <a:t>233. Незаконная выдача либо подделка рецептов или иных документов, дающих право на получение наркотических средств или психотропных </a:t>
            </a:r>
            <a:r>
              <a:rPr lang="ru-RU" sz="2400" dirty="0" smtClean="0">
                <a:solidFill>
                  <a:srgbClr val="002060"/>
                </a:solidFill>
              </a:rPr>
              <a:t>веществ</a:t>
            </a:r>
          </a:p>
        </p:txBody>
      </p:sp>
    </p:spTree>
    <p:extLst>
      <p:ext uri="{BB962C8B-B14F-4D97-AF65-F5344CB8AC3E}">
        <p14:creationId xmlns:p14="http://schemas.microsoft.com/office/powerpoint/2010/main" val="13442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применения норм уголовного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Отягчающие вину обстоятельства:</a:t>
            </a:r>
          </a:p>
          <a:p>
            <a:pPr marL="893763"/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овлечение в незаконный оборот наркотиков или их употребление несовершеннолетних;</a:t>
            </a:r>
          </a:p>
          <a:p>
            <a:pPr marL="893763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быт наркотиков в местах проведения массовых мероприятий;</a:t>
            </a:r>
          </a:p>
          <a:p>
            <a:pPr marL="893763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рименение наркотических средств как орудия преступления (ст. 63)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Ограничено </a:t>
            </a:r>
            <a:r>
              <a:rPr lang="ru-RU" dirty="0"/>
              <a:t>право на условно-досрочное освобождение осужденных за незаконный оборот наркотиков (ст. </a:t>
            </a:r>
            <a:r>
              <a:rPr lang="ru-RU" dirty="0" smtClean="0"/>
              <a:t>79)</a:t>
            </a:r>
          </a:p>
          <a:p>
            <a:r>
              <a:rPr lang="ru-RU" dirty="0" err="1" smtClean="0">
                <a:solidFill>
                  <a:srgbClr val="00823B"/>
                </a:solidFill>
              </a:rPr>
              <a:t>Гуманизация</a:t>
            </a:r>
            <a:r>
              <a:rPr lang="ru-RU" dirty="0" smtClean="0">
                <a:solidFill>
                  <a:srgbClr val="00823B"/>
                </a:solidFill>
              </a:rPr>
              <a:t> </a:t>
            </a:r>
            <a:r>
              <a:rPr lang="ru-RU" dirty="0">
                <a:solidFill>
                  <a:srgbClr val="00823B"/>
                </a:solidFill>
              </a:rPr>
              <a:t>наказания: в отношении больных наркоманией предусмотрена возможность отсрочки исполнения наказания, замены и/или сочетания его с лечением и реабилитацией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1/preparaty-razzhizhayushhie-k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19423"/>
            <a:ext cx="2366628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регулирования оборота 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688632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Появление новых ПАВ опережает обновление списков и установление мер контроля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 целью изменения сознания используются вещества, контроль за которыми установлен быть не может</a:t>
            </a:r>
            <a:endParaRPr lang="ru-RU" dirty="0"/>
          </a:p>
        </p:txBody>
      </p:sp>
      <p:pic>
        <p:nvPicPr>
          <p:cNvPr id="1026" name="Picture 2" descr="http://dshi11.ru/sites/default/files/styles/vistavka-3/public/vostrecova_elizaveta_russkaya_skazka_dobrynya_nikitich_i_zmey_gorynych.jpg?itok=ZKCeQv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1.blogger.com/blogger/4640/388/1600/chemic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62210"/>
            <a:ext cx="1835696" cy="17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49.radikal.ru/i123/0810/28/85c8a9ae3b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0611"/>
            <a:ext cx="25717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500063" y="5072063"/>
            <a:ext cx="8229600" cy="1143000"/>
          </a:xfrm>
        </p:spPr>
        <p:txBody>
          <a:bodyPr/>
          <a:lstStyle/>
          <a:p>
            <a:r>
              <a:rPr lang="ru-RU" sz="600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001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1639"/>
            <a:ext cx="6480720" cy="922114"/>
          </a:xfrm>
        </p:spPr>
        <p:txBody>
          <a:bodyPr/>
          <a:lstStyle/>
          <a:p>
            <a:r>
              <a:rPr lang="ru-RU" dirty="0" smtClean="0"/>
              <a:t>Международное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Единая Конвенция ООН о наркотических средствах 1961 г. (с поправками, внесенными в нее в соответствии с Протоколом 1972 года).</a:t>
            </a:r>
          </a:p>
          <a:p>
            <a:r>
              <a:rPr lang="ru-RU" dirty="0" smtClean="0"/>
              <a:t>Конвенция ООН о борьбе против незаконного оборота наркотических средств и психотропных веществ 1988 г.</a:t>
            </a:r>
          </a:p>
          <a:p>
            <a:pPr marL="0" indent="0">
              <a:buNone/>
            </a:pPr>
            <a:r>
              <a:rPr lang="ru-RU" dirty="0" smtClean="0"/>
              <a:t>Основные положения – направления наркотической политики:</a:t>
            </a:r>
          </a:p>
          <a:p>
            <a:pPr marL="982663"/>
            <a:r>
              <a:rPr lang="ru-RU" dirty="0" smtClean="0"/>
              <a:t>Признание медицины и науки единственно законными сферами применения наркотических и психотропных веществ, признанных таковыми на международном уровне</a:t>
            </a:r>
          </a:p>
          <a:p>
            <a:pPr marL="982663"/>
            <a:r>
              <a:rPr lang="ru-RU" dirty="0" smtClean="0"/>
              <a:t>Необходимость регулирования и контроля законного оборота наркотических и психотропных веществ</a:t>
            </a:r>
          </a:p>
          <a:p>
            <a:pPr marL="982663"/>
            <a:r>
              <a:rPr lang="ru-RU" dirty="0" err="1" smtClean="0"/>
              <a:t>Протитводействие</a:t>
            </a:r>
            <a:r>
              <a:rPr lang="ru-RU" dirty="0" smtClean="0"/>
              <a:t> </a:t>
            </a:r>
            <a:r>
              <a:rPr lang="ru-RU" dirty="0" err="1" smtClean="0"/>
              <a:t>наркопреступности</a:t>
            </a:r>
            <a:endParaRPr lang="ru-RU" dirty="0" smtClean="0"/>
          </a:p>
          <a:p>
            <a:pPr marL="982663"/>
            <a:r>
              <a:rPr lang="ru-RU" dirty="0" smtClean="0"/>
              <a:t>Мониторинг потребления психоактивных веществ как медицинской и социальной проблемы – док</a:t>
            </a:r>
            <a:r>
              <a:rPr lang="ru-RU" dirty="0"/>
              <a:t>л</a:t>
            </a:r>
            <a:r>
              <a:rPr lang="ru-RU" dirty="0" smtClean="0"/>
              <a:t>ады </a:t>
            </a:r>
            <a:r>
              <a:rPr lang="en-US" dirty="0" smtClean="0"/>
              <a:t>World Drug Report</a:t>
            </a:r>
            <a:endParaRPr lang="ru-RU" dirty="0" smtClean="0"/>
          </a:p>
          <a:p>
            <a:pPr marL="982663"/>
            <a:r>
              <a:rPr lang="ru-RU" dirty="0" smtClean="0"/>
              <a:t>Медицинская помощь и реабилитация наркологических больных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" y="44624"/>
            <a:ext cx="172032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33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390" y="274638"/>
            <a:ext cx="63511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Законодательство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Федеральный Закон «О наркотических средствах и психотропных веществах» от 8 января 1998 г. №3-ФЗ.</a:t>
            </a:r>
          </a:p>
          <a:p>
            <a:r>
              <a:rPr lang="ru-RU" dirty="0" smtClean="0"/>
              <a:t>Постановление Правительства РФ от 30 июня 1998 года №681 «Об утверждении перечня наркотических средств, психотропных веществ и их </a:t>
            </a:r>
            <a:r>
              <a:rPr lang="ru-RU" dirty="0" err="1" smtClean="0"/>
              <a:t>прекурсоров</a:t>
            </a:r>
            <a:r>
              <a:rPr lang="ru-RU" dirty="0" smtClean="0"/>
              <a:t>, подлежащих контролю в Российской Федерации» (с изменениями на </a:t>
            </a:r>
            <a:r>
              <a:rPr lang="ru-RU" dirty="0"/>
              <a:t>15 июня 2022 года)</a:t>
            </a:r>
            <a:endParaRPr lang="ru-RU" dirty="0" smtClean="0"/>
          </a:p>
          <a:p>
            <a:r>
              <a:rPr lang="ru-RU" dirty="0" smtClean="0"/>
              <a:t>Стратегия государственной антинаркотической политики Российской Федерации до </a:t>
            </a:r>
            <a:r>
              <a:rPr lang="ru-RU" dirty="0" smtClean="0"/>
              <a:t>20</a:t>
            </a:r>
            <a:r>
              <a:rPr lang="en-US" dirty="0" smtClean="0"/>
              <a:t>3</a:t>
            </a:r>
            <a:r>
              <a:rPr lang="ru-RU" dirty="0" smtClean="0"/>
              <a:t>0 </a:t>
            </a:r>
            <a:r>
              <a:rPr lang="ru-RU" dirty="0" smtClean="0"/>
              <a:t>г. Утв. Указом Президента Российской Федерации от </a:t>
            </a:r>
            <a:r>
              <a:rPr lang="ru-RU" dirty="0"/>
              <a:t>23 ноября 2020 года N </a:t>
            </a:r>
            <a:r>
              <a:rPr lang="ru-RU" dirty="0" smtClean="0"/>
              <a:t>733</a:t>
            </a:r>
            <a:endParaRPr lang="en-US" dirty="0" smtClean="0"/>
          </a:p>
          <a:p>
            <a:r>
              <a:rPr lang="ru-RU" dirty="0" smtClean="0"/>
              <a:t>Уголовный </a:t>
            </a:r>
            <a:r>
              <a:rPr lang="ru-RU" dirty="0" smtClean="0"/>
              <a:t>Кодекс РФ (ст. 228 – 233).</a:t>
            </a:r>
          </a:p>
          <a:p>
            <a:r>
              <a:rPr lang="ru-RU" dirty="0" smtClean="0"/>
              <a:t>Федеральный закон от 21 ноября 2011 года №323-ФЗ «Об основах охраны здоровья граждан в Российской Федерации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Закон РФ от 02 июля 1992 года №3185-1 «О психиатрической помощи и гарантиях прав граждан при ее оказании</a:t>
            </a:r>
            <a:r>
              <a:rPr lang="ru-RU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6498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3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5"/>
            <a:ext cx="6336704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</a:t>
            </a:r>
            <a:r>
              <a:rPr lang="ru-RU" dirty="0"/>
              <a:t>антинаркотическая </a:t>
            </a:r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365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истема </a:t>
            </a:r>
            <a:r>
              <a:rPr lang="ru-RU" dirty="0"/>
              <a:t>стратегических приоритетов и мер, а также деятельность федеральных органов государственной власти, Государственного антинаркотического комитета, органов государственной власти субъектов Российской Федерации, антинаркотических комиссий в субъектах Российской Федерации, органов местного самоуправления, направленная на предупреждение, выявление и пресечение незаконного оборота наркотиков и их </a:t>
            </a:r>
            <a:r>
              <a:rPr lang="ru-RU" dirty="0" err="1"/>
              <a:t>прекурсоров</a:t>
            </a:r>
            <a:r>
              <a:rPr lang="ru-RU" dirty="0"/>
              <a:t>, профилактику немедицинского потребления наркотиков, лечение и реабилитацию больных наркоманией.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6498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64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85728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Государственный </a:t>
            </a:r>
            <a:r>
              <a:rPr lang="ru-RU" dirty="0" err="1" smtClean="0">
                <a:solidFill>
                  <a:prstClr val="white"/>
                </a:solidFill>
              </a:rPr>
              <a:t>антинаркотический</a:t>
            </a:r>
            <a:r>
              <a:rPr lang="ru-RU" dirty="0" smtClean="0">
                <a:solidFill>
                  <a:prstClr val="white"/>
                </a:solidFill>
              </a:rPr>
              <a:t> комитет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857232"/>
            <a:ext cx="378621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МВД России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428736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Министерства и ведомства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357562"/>
            <a:ext cx="378621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Антинаркотическая комиссия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929066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Региональные управления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федеральных служб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3929066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Органы управления отраслями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786058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Губернатор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643578"/>
            <a:ext cx="392909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Антинаркотическая комиссия муниципального образования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928794" y="200024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500430" y="200024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643042" y="485776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786050" y="485776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929058" y="485776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1214422"/>
            <a:ext cx="342902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Федеральный уровень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3714752"/>
            <a:ext cx="342902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Региональный уровень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5429264"/>
            <a:ext cx="342902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Муниципальный уровень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1428736"/>
            <a:ext cx="23574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Федеральные службы</a:t>
            </a:r>
            <a:endParaRPr lang="ru-RU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9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Государственная антинаркотическая политика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Снижение предложения (доступности) ПАВ:</a:t>
            </a:r>
          </a:p>
          <a:p>
            <a:pPr marL="1071563"/>
            <a:r>
              <a:rPr lang="ru-RU" sz="2400" dirty="0"/>
              <a:t>р</a:t>
            </a:r>
            <a:r>
              <a:rPr lang="ru-RU" sz="2400" dirty="0" smtClean="0"/>
              <a:t>егулирование и контроль законного оборота ПАВ;</a:t>
            </a:r>
          </a:p>
          <a:p>
            <a:pPr marL="1071563"/>
            <a:r>
              <a:rPr lang="ru-RU" sz="2400" dirty="0"/>
              <a:t>б</a:t>
            </a:r>
            <a:r>
              <a:rPr lang="ru-RU" sz="2400" dirty="0" smtClean="0"/>
              <a:t>орьба с незаконным оборотом ПАВ.</a:t>
            </a:r>
          </a:p>
          <a:p>
            <a:r>
              <a:rPr lang="ru-RU" sz="2400" dirty="0" smtClean="0"/>
              <a:t>Профилактика наркотизации – снижение спроса на ПАВ:</a:t>
            </a:r>
          </a:p>
          <a:p>
            <a:pPr marL="1071563"/>
            <a:r>
              <a:rPr lang="ru-RU" sz="2400" dirty="0"/>
              <a:t>р</a:t>
            </a:r>
            <a:r>
              <a:rPr lang="ru-RU" sz="2400" dirty="0" smtClean="0"/>
              <a:t>азъяснение вреда наркотиков;</a:t>
            </a:r>
          </a:p>
          <a:p>
            <a:pPr marL="1071563"/>
            <a:r>
              <a:rPr lang="ru-RU" sz="2400" dirty="0"/>
              <a:t>д</a:t>
            </a:r>
            <a:r>
              <a:rPr lang="ru-RU" sz="2400" dirty="0" smtClean="0"/>
              <a:t>емонстрация ЗОЖ как условия и компонента успешности;</a:t>
            </a:r>
          </a:p>
          <a:p>
            <a:pPr marL="1071563"/>
            <a:r>
              <a:rPr lang="ru-RU" sz="2400" dirty="0"/>
              <a:t>с</a:t>
            </a:r>
            <a:r>
              <a:rPr lang="ru-RU" sz="2400" dirty="0" smtClean="0"/>
              <a:t>оздание условий для ведения ЗОЖ и поддержка социально значимой деятельности молодежи;</a:t>
            </a:r>
          </a:p>
          <a:p>
            <a:pPr marL="1071563"/>
            <a:r>
              <a:rPr lang="ru-RU" sz="2400" dirty="0"/>
              <a:t>п</a:t>
            </a:r>
            <a:r>
              <a:rPr lang="ru-RU" sz="2400" dirty="0" smtClean="0"/>
              <a:t>ревентивная и ранняя помощь (психологическая и медицинская).</a:t>
            </a:r>
          </a:p>
          <a:p>
            <a:r>
              <a:rPr lang="ru-RU" sz="2400" dirty="0" smtClean="0"/>
              <a:t>Лечение и реабилитация наркологических больных.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20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Регулирование круга веществ, подлежащих контролю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Перечень наркотических средств, психотропных веществ и их </a:t>
            </a:r>
            <a:r>
              <a:rPr lang="ru-RU" dirty="0" err="1" smtClean="0"/>
              <a:t>прекурсоров</a:t>
            </a:r>
            <a:r>
              <a:rPr lang="ru-RU" dirty="0" smtClean="0"/>
              <a:t>, подлежащих контролю в Российской Федерации:</a:t>
            </a:r>
          </a:p>
          <a:p>
            <a:pPr marL="1249363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en-US" dirty="0" smtClean="0"/>
              <a:t>I</a:t>
            </a:r>
            <a:r>
              <a:rPr lang="ru-RU" dirty="0" smtClean="0"/>
              <a:t> – вещества, оборот которых запрещен;</a:t>
            </a:r>
          </a:p>
          <a:p>
            <a:pPr marL="1249363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en-US" dirty="0" smtClean="0"/>
              <a:t>II</a:t>
            </a:r>
            <a:r>
              <a:rPr lang="ru-RU" dirty="0" smtClean="0"/>
              <a:t> – вещества, оборот которых ограничен;</a:t>
            </a:r>
          </a:p>
          <a:p>
            <a:pPr marL="1249363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en-US" dirty="0" smtClean="0"/>
              <a:t>III</a:t>
            </a:r>
            <a:r>
              <a:rPr lang="ru-RU" dirty="0" smtClean="0"/>
              <a:t> – вещества, оборот которых ограничен, но допускает исключение отдельных мер контроля;</a:t>
            </a:r>
          </a:p>
          <a:p>
            <a:pPr marL="1249363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en-US" dirty="0" smtClean="0"/>
              <a:t>IV</a:t>
            </a:r>
            <a:r>
              <a:rPr lang="ru-RU" dirty="0" smtClean="0"/>
              <a:t> – список </a:t>
            </a:r>
            <a:r>
              <a:rPr lang="ru-RU" dirty="0" err="1" smtClean="0"/>
              <a:t>прекурсоров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Перечень растений, содержащих наркотические средства или психотропные вещества либо их </a:t>
            </a:r>
            <a:r>
              <a:rPr lang="ru-RU" dirty="0" err="1" smtClean="0"/>
              <a:t>прекурсоры</a:t>
            </a:r>
            <a:endParaRPr lang="ru-RU" dirty="0" smtClean="0"/>
          </a:p>
          <a:p>
            <a:r>
              <a:rPr lang="ru-RU" dirty="0" smtClean="0"/>
              <a:t>Реестр новых потенциально опасных психотропных веществ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7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Регулирование и контроль законного оборота ПАВ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Лицензирование всех видов работы с ПАВ</a:t>
            </a:r>
          </a:p>
          <a:p>
            <a:r>
              <a:rPr lang="ru-RU" dirty="0" smtClean="0"/>
              <a:t>Установление требований к условиям хранения, перевозки, применения и др., включая государственную монополию на отдельные виды работы с некоторыми веществами</a:t>
            </a:r>
          </a:p>
          <a:p>
            <a:r>
              <a:rPr lang="ru-RU" dirty="0" smtClean="0"/>
              <a:t>Ограничение круга лиц, допускаемых к работе с ПАВ: исключение наркозависимых и судимых, обучение и контроль специальных знаний</a:t>
            </a:r>
          </a:p>
          <a:p>
            <a:r>
              <a:rPr lang="ru-RU" dirty="0" smtClean="0"/>
              <a:t>Предметно-количественный учет, рецептурный отпуск и регистрация каждого факта применения ПАВ</a:t>
            </a:r>
          </a:p>
          <a:p>
            <a:r>
              <a:rPr lang="ru-RU" b="1" dirty="0" smtClean="0"/>
              <a:t>Утечка ПАВ из легального оборота обуславливает не более 1% случаев злоупотребления ими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89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Меры контроля за оборотом наркотических и психотропных веществ на уровне юридических лиц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/>
              <a:t>Лицензирование всех видов деятельности в сфере оборота наркотических и психотропных веществ</a:t>
            </a:r>
          </a:p>
          <a:p>
            <a:pPr marL="1071563">
              <a:spcBef>
                <a:spcPts val="0"/>
              </a:spcBef>
            </a:pPr>
            <a:r>
              <a:rPr lang="ru-RU" sz="1600" dirty="0"/>
              <a:t>Положение о лицензировании деятельности по обороту наркотических средств, психотропных веществ и их </a:t>
            </a:r>
            <a:r>
              <a:rPr lang="ru-RU" sz="1600" dirty="0" err="1"/>
              <a:t>прекурсоров</a:t>
            </a:r>
            <a:r>
              <a:rPr lang="ru-RU" sz="1600" dirty="0"/>
              <a:t>, культивированию </a:t>
            </a:r>
            <a:r>
              <a:rPr lang="ru-RU" sz="1600" dirty="0" err="1"/>
              <a:t>наркосодержащих</a:t>
            </a:r>
            <a:r>
              <a:rPr lang="ru-RU" sz="1600" dirty="0"/>
              <a:t> растений </a:t>
            </a:r>
            <a:r>
              <a:rPr lang="ru-RU" sz="1600" dirty="0" smtClean="0"/>
              <a:t>(утв. Постановлением Правительства РФ от </a:t>
            </a:r>
            <a:r>
              <a:rPr lang="ru-RU" sz="1600" dirty="0"/>
              <a:t>2 июня 2022 года N 1007</a:t>
            </a:r>
            <a:r>
              <a:rPr lang="ru-RU" sz="1600" dirty="0" smtClean="0"/>
              <a:t>)</a:t>
            </a:r>
          </a:p>
          <a:p>
            <a:pPr marL="1071563">
              <a:spcBef>
                <a:spcPts val="0"/>
              </a:spcBef>
            </a:pPr>
            <a:r>
              <a:rPr lang="ru-RU" sz="1600" dirty="0"/>
              <a:t>Административный регламент </a:t>
            </a:r>
            <a:r>
              <a:rPr lang="ru-RU" sz="1600" dirty="0" smtClean="0"/>
              <a:t>Росздравнадзора по </a:t>
            </a:r>
            <a:r>
              <a:rPr lang="ru-RU" sz="1600" dirty="0"/>
              <a:t>предоставлению государственной услуги по лицензированию деятельности по обороту наркотических средств, психотропных веществ и их </a:t>
            </a:r>
            <a:r>
              <a:rPr lang="ru-RU" sz="1600" dirty="0" err="1"/>
              <a:t>прекурсоров</a:t>
            </a:r>
            <a:r>
              <a:rPr lang="ru-RU" sz="1600" dirty="0"/>
              <a:t>, культивированию </a:t>
            </a:r>
            <a:r>
              <a:rPr lang="ru-RU" sz="1600" dirty="0" err="1"/>
              <a:t>наркосодержащих</a:t>
            </a:r>
            <a:r>
              <a:rPr lang="ru-RU" sz="1600" dirty="0"/>
              <a:t> растений (от 23 ноября 2020 года N </a:t>
            </a:r>
            <a:r>
              <a:rPr lang="ru-RU" sz="1600" dirty="0" smtClean="0"/>
              <a:t>10949)</a:t>
            </a:r>
          </a:p>
          <a:p>
            <a:pPr marL="1071563">
              <a:spcBef>
                <a:spcPts val="0"/>
              </a:spcBef>
            </a:pPr>
            <a:r>
              <a:rPr lang="ru-RU" sz="1600" dirty="0"/>
              <a:t>Административный регламент по предоставлению органами исполнительной власти субъектов </a:t>
            </a:r>
            <a:r>
              <a:rPr lang="ru-RU" sz="1600" dirty="0" smtClean="0"/>
              <a:t>РФ </a:t>
            </a:r>
            <a:r>
              <a:rPr lang="ru-RU" sz="1600" dirty="0"/>
              <a:t>государственной услуги по лицензированию деятельности по обороту наркотических средств и психотропных </a:t>
            </a:r>
            <a:r>
              <a:rPr lang="ru-RU" sz="1600" dirty="0" smtClean="0"/>
              <a:t>веществ (Приказ </a:t>
            </a:r>
            <a:r>
              <a:rPr lang="ru-RU" sz="1600" dirty="0"/>
              <a:t>Минздрава России от 10 ноября 2017 года N </a:t>
            </a:r>
            <a:r>
              <a:rPr lang="ru-RU" sz="1600" dirty="0" smtClean="0"/>
              <a:t>908н)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b="1" dirty="0" smtClean="0"/>
              <a:t>Регулирование </a:t>
            </a:r>
            <a:r>
              <a:rPr lang="ru-RU" sz="1600" b="1" dirty="0" smtClean="0"/>
              <a:t>медицинского оборота наркотических и психотропных </a:t>
            </a:r>
            <a:r>
              <a:rPr lang="ru-RU" sz="1600" b="1" dirty="0" smtClean="0"/>
              <a:t>веществ:</a:t>
            </a:r>
          </a:p>
          <a:p>
            <a:pPr marL="1076325" indent="-361950">
              <a:spcBef>
                <a:spcPts val="0"/>
              </a:spcBef>
            </a:pPr>
            <a:r>
              <a:rPr lang="ru-RU" sz="1600" dirty="0"/>
              <a:t>Специальные требования к условиям хранения наркотических и психотропных лекарственных средств, предназначенных для медицинского </a:t>
            </a:r>
            <a:r>
              <a:rPr lang="ru-RU" sz="1600" dirty="0" smtClean="0"/>
              <a:t>применения (Приказ </a:t>
            </a:r>
            <a:r>
              <a:rPr lang="ru-RU" sz="1600" dirty="0"/>
              <a:t>Минздрава России от 26 ноября 2021 года N </a:t>
            </a:r>
            <a:r>
              <a:rPr lang="ru-RU" sz="1600" dirty="0" smtClean="0"/>
              <a:t>1103н)</a:t>
            </a:r>
          </a:p>
          <a:p>
            <a:pPr marL="1076325" indent="-361950">
              <a:spcBef>
                <a:spcPts val="0"/>
              </a:spcBef>
            </a:pPr>
            <a:r>
              <a:rPr lang="ru-RU" sz="1600" dirty="0" smtClean="0"/>
              <a:t>Приказ </a:t>
            </a:r>
            <a:r>
              <a:rPr lang="ru-RU" sz="1600" dirty="0"/>
              <a:t>Минздрава России от 24 ноября 2021 года N </a:t>
            </a:r>
            <a:r>
              <a:rPr lang="ru-RU" sz="1600" dirty="0" smtClean="0"/>
              <a:t>1094н (порядок назначения ЛС и выписки рецептов)</a:t>
            </a:r>
            <a:endParaRPr lang="ru-RU" sz="1600" dirty="0"/>
          </a:p>
          <a:p>
            <a:pPr marL="1076325" indent="-361950">
              <a:spcBef>
                <a:spcPts val="0"/>
              </a:spcBef>
            </a:pPr>
            <a:r>
              <a:rPr lang="ru-RU" sz="1600" dirty="0" smtClean="0"/>
              <a:t>Правила </a:t>
            </a:r>
            <a:r>
              <a:rPr lang="ru-RU" sz="1600" dirty="0"/>
              <a:t>отпуска наркотических средств и психотропных веществ, зарегистрированных в качестве лекарственных препаратов для медицинского применения </a:t>
            </a:r>
            <a:r>
              <a:rPr lang="ru-RU" sz="1600" dirty="0" smtClean="0"/>
              <a:t>(Приказ </a:t>
            </a:r>
            <a:r>
              <a:rPr lang="ru-RU" sz="1600" dirty="0"/>
              <a:t>Минздрава России от 24 ноября 2021 года N </a:t>
            </a:r>
            <a:r>
              <a:rPr lang="ru-RU" sz="1600" dirty="0" smtClean="0"/>
              <a:t>1093н)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5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7e5b8397c49cab675e8f7cb7b9fb44e7ca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5.711"/>
  <p:tag name="ISPRING_CUSTOM_TIMING_USED" val="1"/>
  <p:tag name="ISPRING_SLIDE_ID" val="{DB27D0A2-BBDF-454F-BB2E-8E07039EDBC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6.911"/>
  <p:tag name="ISPRING_CUSTOM_TIMING_USED" val="1"/>
  <p:tag name="ISPRING_SLIDE_ID" val="{E55B1071-B4C7-4114-BD2C-908A70CC8B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1.352"/>
  <p:tag name="ISPRING_CUSTOM_TIMING_USED" val="1"/>
  <p:tag name="ISPRING_SLIDE_ID" val="{6A4DF6F3-D119-4DEF-8184-123FA6B1B33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0AD2ADE-62C6-4FC3-8323-345536357647}"/>
  <p:tag name="GENSWF_SLIDE_TITLE" val="Схема управления антинаркотической деятельностью"/>
  <p:tag name="GENSWF_ADVANCE_TIME" val="173.22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8.744"/>
  <p:tag name="ISPRING_CUSTOM_TIMING_USED" val="1"/>
  <p:tag name="ISPRING_SLIDE_ID" val="{FE29BBEE-5599-4F7E-8DD6-33A9DFEEC6D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3.181"/>
  <p:tag name="ISPRING_CUSTOM_TIMING_USED" val="1"/>
  <p:tag name="ISPRING_SLIDE_ID" val="{0EE065AE-B42E-4A3A-B598-117BBC7FFB9C}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">
      <a:dk1>
        <a:srgbClr val="5C1F00"/>
      </a:dk1>
      <a:lt1>
        <a:srgbClr val="FFFFFF"/>
      </a:lt1>
      <a:dk2>
        <a:srgbClr val="7E5204"/>
      </a:dk2>
      <a:lt2>
        <a:srgbClr val="DFD293"/>
      </a:lt2>
      <a:accent1>
        <a:srgbClr val="CC3300"/>
      </a:accent1>
      <a:accent2>
        <a:srgbClr val="BE7960"/>
      </a:accent2>
      <a:accent3>
        <a:srgbClr val="C0B3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5C1F00"/>
        </a:dk1>
        <a:lt1>
          <a:srgbClr val="FFFFFF"/>
        </a:lt1>
        <a:dk2>
          <a:srgbClr val="CC66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E2B8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5C1F00"/>
        </a:dk1>
        <a:lt1>
          <a:srgbClr val="FFFFFF"/>
        </a:lt1>
        <a:dk2>
          <a:srgbClr val="B2AB1A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D5D2AB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5C1F00"/>
        </a:dk1>
        <a:lt1>
          <a:srgbClr val="FFFFFF"/>
        </a:lt1>
        <a:dk2>
          <a:srgbClr val="8F891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6C4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5C1F00"/>
        </a:dk1>
        <a:lt1>
          <a:srgbClr val="FFFFFF"/>
        </a:lt1>
        <a:dk2>
          <a:srgbClr val="7D7A1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BFBE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1127</Words>
  <Application>Microsoft Office PowerPoint</Application>
  <PresentationFormat>Экран (4:3)</PresentationFormat>
  <Paragraphs>105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3_Тема Office</vt:lpstr>
      <vt:lpstr>2_Оформление по умолчанию</vt:lpstr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Нормативно-правовая база государственной антинаркотической политики в России</vt:lpstr>
      <vt:lpstr>Международное право</vt:lpstr>
      <vt:lpstr>Законодательство  Российской Федерации</vt:lpstr>
      <vt:lpstr>Государственная антинаркотическая политика</vt:lpstr>
      <vt:lpstr>Презентация PowerPoint</vt:lpstr>
      <vt:lpstr>Государственная антинаркотическая политика</vt:lpstr>
      <vt:lpstr>Регулирование круга веществ, подлежащих контролю</vt:lpstr>
      <vt:lpstr>Регулирование и контроль законного оборота ПАВ</vt:lpstr>
      <vt:lpstr>Меры контроля за оборотом наркотических и психотропных веществ на уровне юридических лиц</vt:lpstr>
      <vt:lpstr>Борьба с незаконным оборотом и снижение доступности нелегальных ПАВ</vt:lpstr>
      <vt:lpstr>Уголовно наказуемые преступления</vt:lpstr>
      <vt:lpstr>Особенности применения норм уголовного права</vt:lpstr>
      <vt:lpstr>Проблемы регулирования оборота ПАВ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145</cp:revision>
  <cp:lastPrinted>2019-11-12T10:29:37Z</cp:lastPrinted>
  <dcterms:created xsi:type="dcterms:W3CDTF">2017-12-02T07:48:12Z</dcterms:created>
  <dcterms:modified xsi:type="dcterms:W3CDTF">2023-05-30T10:43:39Z</dcterms:modified>
</cp:coreProperties>
</file>