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theme/themeOverride3.xml" ContentType="application/vnd.openxmlformats-officedocument.themeOverr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charts/chart4.xml" ContentType="application/vnd.openxmlformats-officedocument.drawingml.chart+xml"/>
  <Override PartName="/ppt/theme/themeOverride5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5.xml" ContentType="application/vnd.openxmlformats-officedocument.drawingml.chart+xml"/>
  <Override PartName="/ppt/theme/themeOverride6.xml" ContentType="application/vnd.openxmlformats-officedocument.themeOverride+xml"/>
  <Override PartName="/ppt/tags/tag6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23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24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notesMasterIdLst>
    <p:notesMasterId r:id="rId37"/>
  </p:notesMasterIdLst>
  <p:sldIdLst>
    <p:sldId id="269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70" r:id="rId30"/>
    <p:sldId id="271" r:id="rId31"/>
    <p:sldId id="272" r:id="rId32"/>
    <p:sldId id="273" r:id="rId33"/>
    <p:sldId id="274" r:id="rId34"/>
    <p:sldId id="275" r:id="rId35"/>
    <p:sldId id="286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viewProps" Target="viewProps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8" Type="http://schemas.openxmlformats.org/officeDocument/2006/relationships/slide" Target="slides/slide2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Улучшение</c:v>
                </c:pt>
              </c:strCache>
            </c:strRef>
          </c:tx>
          <c:spPr>
            <a:solidFill>
              <a:srgbClr val="4CE707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Распорядок дня</c:v>
                </c:pt>
                <c:pt idx="1">
                  <c:v>Режим труда и отдыха</c:v>
                </c:pt>
                <c:pt idx="2">
                  <c:v>Психологическое состояние</c:v>
                </c:pt>
                <c:pt idx="3">
                  <c:v>Занятия спортом</c:v>
                </c:pt>
                <c:pt idx="4">
                  <c:v>Повседневная двигательная активность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0.1</c:v>
                </c:pt>
                <c:pt idx="1">
                  <c:v>0.13</c:v>
                </c:pt>
                <c:pt idx="2">
                  <c:v>0.08</c:v>
                </c:pt>
                <c:pt idx="3">
                  <c:v>0.11</c:v>
                </c:pt>
                <c:pt idx="4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93-4D77-8807-D028CB828D8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 изменений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Распорядок дня</c:v>
                </c:pt>
                <c:pt idx="1">
                  <c:v>Режим труда и отдыха</c:v>
                </c:pt>
                <c:pt idx="2">
                  <c:v>Психологическое состояние</c:v>
                </c:pt>
                <c:pt idx="3">
                  <c:v>Занятия спортом</c:v>
                </c:pt>
                <c:pt idx="4">
                  <c:v>Повседневная двигательная активность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0.51</c:v>
                </c:pt>
                <c:pt idx="1">
                  <c:v>0.23</c:v>
                </c:pt>
                <c:pt idx="2">
                  <c:v>0.28999999999999998</c:v>
                </c:pt>
                <c:pt idx="3">
                  <c:v>0.26</c:v>
                </c:pt>
                <c:pt idx="4">
                  <c:v>0.32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293-4D77-8807-D028CB828D8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Ухудшение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Распорядок дня</c:v>
                </c:pt>
                <c:pt idx="1">
                  <c:v>Режим труда и отдыха</c:v>
                </c:pt>
                <c:pt idx="2">
                  <c:v>Психологическое состояние</c:v>
                </c:pt>
                <c:pt idx="3">
                  <c:v>Занятия спортом</c:v>
                </c:pt>
                <c:pt idx="4">
                  <c:v>Повседневная двигательная активность</c:v>
                </c:pt>
              </c:strCache>
            </c:strRef>
          </c:cat>
          <c:val>
            <c:numRef>
              <c:f>Лист1!$D$2:$D$6</c:f>
              <c:numCache>
                <c:formatCode>0%</c:formatCode>
                <c:ptCount val="5"/>
                <c:pt idx="0">
                  <c:v>0.39</c:v>
                </c:pt>
                <c:pt idx="1">
                  <c:v>0.64</c:v>
                </c:pt>
                <c:pt idx="2">
                  <c:v>0.63</c:v>
                </c:pt>
                <c:pt idx="3">
                  <c:v>0.63</c:v>
                </c:pt>
                <c:pt idx="4">
                  <c:v>0.57999999999999996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293-4D77-8807-D028CB828D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6497152"/>
        <c:axId val="334410240"/>
      </c:barChart>
      <c:catAx>
        <c:axId val="3364971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34410240"/>
        <c:crosses val="autoZero"/>
        <c:auto val="1"/>
        <c:lblAlgn val="ctr"/>
        <c:lblOffset val="100"/>
        <c:noMultiLvlLbl val="0"/>
      </c:catAx>
      <c:valAx>
        <c:axId val="33441024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3364971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3284531699529607"/>
          <c:y val="0.10198505697969862"/>
          <c:w val="0.62568016186267283"/>
          <c:h val="0.86989992704586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Позитивные перемены</c:v>
                </c:pt>
              </c:strCache>
            </c:strRef>
          </c:tx>
          <c:spPr>
            <a:solidFill>
              <a:srgbClr val="01ED01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Появление новых НДВ, опасность которых недооценивается</c:v>
                </c:pt>
                <c:pt idx="1">
                  <c:v>Употребление алкоголя и НДВ родителями или родственниками</c:v>
                </c:pt>
                <c:pt idx="2">
                  <c:v>Активность распространения наркотиков</c:v>
                </c:pt>
                <c:pt idx="3">
                  <c:v>Пропаганда наркотиков</c:v>
                </c:pt>
                <c:pt idx="4">
                  <c:v>Склонение к употреблению наркотиков друг друга в подростковых группах</c:v>
                </c:pt>
                <c:pt idx="5">
                  <c:v>«Травля» со стороны сверстников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0.13300000000000001</c:v>
                </c:pt>
                <c:pt idx="1">
                  <c:v>0.14099999999999999</c:v>
                </c:pt>
                <c:pt idx="2">
                  <c:v>0.17100000000000001</c:v>
                </c:pt>
                <c:pt idx="3">
                  <c:v>0.189</c:v>
                </c:pt>
                <c:pt idx="4">
                  <c:v>0.19600000000000001</c:v>
                </c:pt>
                <c:pt idx="5">
                  <c:v>0.35499999999999998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94D-8144-8C7C-970707967B1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Отсутствие перемен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Появление новых НДВ, опасность которых недооценивается</c:v>
                </c:pt>
                <c:pt idx="1">
                  <c:v>Употребление алкоголя и НДВ родителями или родственниками</c:v>
                </c:pt>
                <c:pt idx="2">
                  <c:v>Активность распространения наркотиков</c:v>
                </c:pt>
                <c:pt idx="3">
                  <c:v>Пропаганда наркотиков</c:v>
                </c:pt>
                <c:pt idx="4">
                  <c:v>Склонение к употреблению наркотиков друг друга в подростковых группах</c:v>
                </c:pt>
                <c:pt idx="5">
                  <c:v>«Травля» со стороны сверстников</c:v>
                </c:pt>
              </c:strCache>
            </c:strRef>
          </c:cat>
          <c:val>
            <c:numRef>
              <c:f>Лист1!$C$2:$C$7</c:f>
              <c:numCache>
                <c:formatCode>0.0%</c:formatCode>
                <c:ptCount val="6"/>
                <c:pt idx="0">
                  <c:v>0.71</c:v>
                </c:pt>
                <c:pt idx="1">
                  <c:v>0.70799999999999996</c:v>
                </c:pt>
                <c:pt idx="2">
                  <c:v>0.69399999999999995</c:v>
                </c:pt>
                <c:pt idx="3">
                  <c:v>0.68200000000000005</c:v>
                </c:pt>
                <c:pt idx="4">
                  <c:v>0.68200000000000005</c:v>
                </c:pt>
                <c:pt idx="5">
                  <c:v>0.53300000000000003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94D-8144-8C7C-970707967B1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Негативные перемены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Появление новых НДВ, опасность которых недооценивается</c:v>
                </c:pt>
                <c:pt idx="1">
                  <c:v>Употребление алкоголя и НДВ родителями или родственниками</c:v>
                </c:pt>
                <c:pt idx="2">
                  <c:v>Активность распространения наркотиков</c:v>
                </c:pt>
                <c:pt idx="3">
                  <c:v>Пропаганда наркотиков</c:v>
                </c:pt>
                <c:pt idx="4">
                  <c:v>Склонение к употреблению наркотиков друг друга в подростковых группах</c:v>
                </c:pt>
                <c:pt idx="5">
                  <c:v>«Травля» со стороны сверстников</c:v>
                </c:pt>
              </c:strCache>
            </c:strRef>
          </c:cat>
          <c:val>
            <c:numRef>
              <c:f>Лист1!$D$2:$D$7</c:f>
              <c:numCache>
                <c:formatCode>0.0%</c:formatCode>
                <c:ptCount val="6"/>
                <c:pt idx="0">
                  <c:v>0.157</c:v>
                </c:pt>
                <c:pt idx="1">
                  <c:v>0.151</c:v>
                </c:pt>
                <c:pt idx="2">
                  <c:v>0.13500000000000001</c:v>
                </c:pt>
                <c:pt idx="3">
                  <c:v>0.129</c:v>
                </c:pt>
                <c:pt idx="4">
                  <c:v>0.122</c:v>
                </c:pt>
                <c:pt idx="5">
                  <c:v>0.112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94D-8144-8C7C-970707967B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655616"/>
        <c:axId val="193488000"/>
      </c:barChart>
      <c:catAx>
        <c:axId val="22065561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93488000"/>
        <c:crosses val="autoZero"/>
        <c:auto val="1"/>
        <c:lblAlgn val="ctr"/>
        <c:lblOffset val="100"/>
        <c:noMultiLvlLbl val="0"/>
      </c:catAx>
      <c:valAx>
        <c:axId val="193488000"/>
        <c:scaling>
          <c:orientation val="minMax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crossAx val="2206556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3284531699529607"/>
          <c:y val="0.10198505697969862"/>
          <c:w val="0.62568016186267283"/>
          <c:h val="0.86989992704586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Позитивные перемены</c:v>
                </c:pt>
              </c:strCache>
            </c:strRef>
          </c:tx>
          <c:spPr>
            <a:solidFill>
              <a:srgbClr val="01ED01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Появление новых НДВ, опасность которых недооценивается</c:v>
                </c:pt>
                <c:pt idx="1">
                  <c:v>Употребление алкоголя и НДВ родителями или родственниками</c:v>
                </c:pt>
                <c:pt idx="2">
                  <c:v>Активность распространения наркотиков</c:v>
                </c:pt>
                <c:pt idx="3">
                  <c:v>Пропаганда наркотиков</c:v>
                </c:pt>
                <c:pt idx="4">
                  <c:v>Склонение к употреблению наркотиков друг друга в подростковых группах</c:v>
                </c:pt>
                <c:pt idx="5">
                  <c:v>«Травля» со стороны сверстников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0.13500000000000001</c:v>
                </c:pt>
                <c:pt idx="1">
                  <c:v>0.17499999999999999</c:v>
                </c:pt>
                <c:pt idx="2">
                  <c:v>0.23499999999999999</c:v>
                </c:pt>
                <c:pt idx="3">
                  <c:v>0.22500000000000001</c:v>
                </c:pt>
                <c:pt idx="4">
                  <c:v>0.23</c:v>
                </c:pt>
                <c:pt idx="5">
                  <c:v>0.23499999999999999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3D6-2A49-AE30-5F319EBCCCE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Отсутствие перемен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Появление новых НДВ, опасность которых недооценивается</c:v>
                </c:pt>
                <c:pt idx="1">
                  <c:v>Употребление алкоголя и НДВ родителями или родственниками</c:v>
                </c:pt>
                <c:pt idx="2">
                  <c:v>Активность распространения наркотиков</c:v>
                </c:pt>
                <c:pt idx="3">
                  <c:v>Пропаганда наркотиков</c:v>
                </c:pt>
                <c:pt idx="4">
                  <c:v>Склонение к употреблению наркотиков друг друга в подростковых группах</c:v>
                </c:pt>
                <c:pt idx="5">
                  <c:v>«Травля» со стороны сверстников</c:v>
                </c:pt>
              </c:strCache>
            </c:strRef>
          </c:cat>
          <c:val>
            <c:numRef>
              <c:f>Лист1!$C$2:$C$7</c:f>
              <c:numCache>
                <c:formatCode>0.0%</c:formatCode>
                <c:ptCount val="6"/>
                <c:pt idx="0">
                  <c:v>0.71</c:v>
                </c:pt>
                <c:pt idx="1">
                  <c:v>0.72499999999999998</c:v>
                </c:pt>
                <c:pt idx="2">
                  <c:v>0.70499999999999996</c:v>
                </c:pt>
                <c:pt idx="3">
                  <c:v>0.79</c:v>
                </c:pt>
                <c:pt idx="4">
                  <c:v>0.73</c:v>
                </c:pt>
                <c:pt idx="5">
                  <c:v>0.69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3D6-2A49-AE30-5F319EBCCCE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Негативные перемены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Появление новых НДВ, опасность которых недооценивается</c:v>
                </c:pt>
                <c:pt idx="1">
                  <c:v>Употребление алкоголя и НДВ родителями или родственниками</c:v>
                </c:pt>
                <c:pt idx="2">
                  <c:v>Активность распространения наркотиков</c:v>
                </c:pt>
                <c:pt idx="3">
                  <c:v>Пропаганда наркотиков</c:v>
                </c:pt>
                <c:pt idx="4">
                  <c:v>Склонение к употреблению наркотиков друг друга в подростковых группах</c:v>
                </c:pt>
                <c:pt idx="5">
                  <c:v>«Травля» со стороны сверстников</c:v>
                </c:pt>
              </c:strCache>
            </c:strRef>
          </c:cat>
          <c:val>
            <c:numRef>
              <c:f>Лист1!$D$2:$D$7</c:f>
              <c:numCache>
                <c:formatCode>0.0%</c:formatCode>
                <c:ptCount val="6"/>
                <c:pt idx="0">
                  <c:v>0.08</c:v>
                </c:pt>
                <c:pt idx="1">
                  <c:v>0.12</c:v>
                </c:pt>
                <c:pt idx="2">
                  <c:v>0.08</c:v>
                </c:pt>
                <c:pt idx="3">
                  <c:v>9.5000000000000001E-2</c:v>
                </c:pt>
                <c:pt idx="4">
                  <c:v>0.06</c:v>
                </c:pt>
                <c:pt idx="5">
                  <c:v>9.5000000000000001E-2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3D6-2A49-AE30-5F319EBCCC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514304"/>
        <c:axId val="193494336"/>
      </c:barChart>
      <c:catAx>
        <c:axId val="22051430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93494336"/>
        <c:crosses val="autoZero"/>
        <c:auto val="1"/>
        <c:lblAlgn val="ctr"/>
        <c:lblOffset val="100"/>
        <c:noMultiLvlLbl val="0"/>
      </c:catAx>
      <c:valAx>
        <c:axId val="193494336"/>
        <c:scaling>
          <c:orientation val="minMax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crossAx val="220514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5308384247415403"/>
          <c:y val="0.10198505697969862"/>
          <c:w val="0.51275828859999406"/>
          <c:h val="0.86989992704586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Позитивные перемены</c:v>
                </c:pt>
              </c:strCache>
            </c:strRef>
          </c:tx>
          <c:spPr>
            <a:solidFill>
              <a:srgbClr val="01ED01"/>
            </a:solidFill>
          </c:spPr>
          <c:invertIfNegative val="0"/>
          <c:cat>
            <c:strRef>
              <c:f>Лист1!$A$2:$A$11</c:f>
              <c:strCache>
                <c:ptCount val="10"/>
                <c:pt idx="0">
                  <c:v>Тяга к риску и острым ощущениям</c:v>
                </c:pt>
                <c:pt idx="1">
                  <c:v>Самоутверждение с применением силы</c:v>
                </c:pt>
                <c:pt idx="2">
                  <c:v>Самодисциплина, способность систематически работать для достижения целей</c:v>
                </c:pt>
                <c:pt idx="3">
                  <c:v>Умение справиться со стрессом</c:v>
                </c:pt>
                <c:pt idx="4">
                  <c:v>Твердость характера, эмоциональная устойчивость</c:v>
                </c:pt>
                <c:pt idx="5">
                  <c:v>Способность сопротивляться внушению, отстаивать свое мнение</c:v>
                </c:pt>
                <c:pt idx="6">
                  <c:v>Стремление к профессиональному и личностному росту</c:v>
                </c:pt>
                <c:pt idx="7">
                  <c:v>Понимание ценности здоровья для будущих успехов</c:v>
                </c:pt>
                <c:pt idx="8">
                  <c:v>Ответственность за здоровье близких</c:v>
                </c:pt>
                <c:pt idx="9">
                  <c:v>Умение адаптироваться к меняющимся условиям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0.14499999999999999</c:v>
                </c:pt>
                <c:pt idx="1">
                  <c:v>0.14299999999999999</c:v>
                </c:pt>
                <c:pt idx="2">
                  <c:v>0.38</c:v>
                </c:pt>
                <c:pt idx="3">
                  <c:v>0.39600000000000002</c:v>
                </c:pt>
                <c:pt idx="4">
                  <c:v>0.35099999999999998</c:v>
                </c:pt>
                <c:pt idx="5">
                  <c:v>0.36099999999999999</c:v>
                </c:pt>
                <c:pt idx="6">
                  <c:v>0.45</c:v>
                </c:pt>
                <c:pt idx="7">
                  <c:v>0.54300000000000004</c:v>
                </c:pt>
                <c:pt idx="8">
                  <c:v>0.59599999999999997</c:v>
                </c:pt>
                <c:pt idx="9">
                  <c:v>0.502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0E-CF45-948E-9C5C990E0A4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Отсутствие перемен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Лист1!$A$2:$A$11</c:f>
              <c:strCache>
                <c:ptCount val="10"/>
                <c:pt idx="0">
                  <c:v>Тяга к риску и острым ощущениям</c:v>
                </c:pt>
                <c:pt idx="1">
                  <c:v>Самоутверждение с применением силы</c:v>
                </c:pt>
                <c:pt idx="2">
                  <c:v>Самодисциплина, способность систематически работать для достижения целей</c:v>
                </c:pt>
                <c:pt idx="3">
                  <c:v>Умение справиться со стрессом</c:v>
                </c:pt>
                <c:pt idx="4">
                  <c:v>Твердость характера, эмоциональная устойчивость</c:v>
                </c:pt>
                <c:pt idx="5">
                  <c:v>Способность сопротивляться внушению, отстаивать свое мнение</c:v>
                </c:pt>
                <c:pt idx="6">
                  <c:v>Стремление к профессиональному и личностному росту</c:v>
                </c:pt>
                <c:pt idx="7">
                  <c:v>Понимание ценности здоровья для будущих успехов</c:v>
                </c:pt>
                <c:pt idx="8">
                  <c:v>Ответственность за здоровье близких</c:v>
                </c:pt>
                <c:pt idx="9">
                  <c:v>Умение адаптироваться к меняющимся условиям</c:v>
                </c:pt>
              </c:strCache>
            </c:strRef>
          </c:cat>
          <c:val>
            <c:numRef>
              <c:f>Лист1!$C$2:$C$11</c:f>
              <c:numCache>
                <c:formatCode>0.0%</c:formatCode>
                <c:ptCount val="10"/>
                <c:pt idx="0">
                  <c:v>0.69199999999999995</c:v>
                </c:pt>
                <c:pt idx="1">
                  <c:v>0.71199999999999997</c:v>
                </c:pt>
                <c:pt idx="2">
                  <c:v>0.49199999999999999</c:v>
                </c:pt>
                <c:pt idx="3">
                  <c:v>0.49</c:v>
                </c:pt>
                <c:pt idx="4">
                  <c:v>0.54500000000000004</c:v>
                </c:pt>
                <c:pt idx="5">
                  <c:v>0.56499999999999995</c:v>
                </c:pt>
                <c:pt idx="6">
                  <c:v>0.48799999999999999</c:v>
                </c:pt>
                <c:pt idx="7">
                  <c:v>0.41</c:v>
                </c:pt>
                <c:pt idx="8">
                  <c:v>0.371</c:v>
                </c:pt>
                <c:pt idx="9">
                  <c:v>0.38800000000000001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40E-CF45-948E-9C5C990E0A4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Негативные перемены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Лист1!$A$2:$A$11</c:f>
              <c:strCache>
                <c:ptCount val="10"/>
                <c:pt idx="0">
                  <c:v>Тяга к риску и острым ощущениям</c:v>
                </c:pt>
                <c:pt idx="1">
                  <c:v>Самоутверждение с применением силы</c:v>
                </c:pt>
                <c:pt idx="2">
                  <c:v>Самодисциплина, способность систематически работать для достижения целей</c:v>
                </c:pt>
                <c:pt idx="3">
                  <c:v>Умение справиться со стрессом</c:v>
                </c:pt>
                <c:pt idx="4">
                  <c:v>Твердость характера, эмоциональная устойчивость</c:v>
                </c:pt>
                <c:pt idx="5">
                  <c:v>Способность сопротивляться внушению, отстаивать свое мнение</c:v>
                </c:pt>
                <c:pt idx="6">
                  <c:v>Стремление к профессиональному и личностному росту</c:v>
                </c:pt>
                <c:pt idx="7">
                  <c:v>Понимание ценности здоровья для будущих успехов</c:v>
                </c:pt>
                <c:pt idx="8">
                  <c:v>Ответственность за здоровье близких</c:v>
                </c:pt>
                <c:pt idx="9">
                  <c:v>Умение адаптироваться к меняющимся условиям</c:v>
                </c:pt>
              </c:strCache>
            </c:strRef>
          </c:cat>
          <c:val>
            <c:numRef>
              <c:f>Лист1!$D$2:$D$11</c:f>
              <c:numCache>
                <c:formatCode>0.0%</c:formatCode>
                <c:ptCount val="10"/>
                <c:pt idx="0">
                  <c:v>0.16300000000000001</c:v>
                </c:pt>
                <c:pt idx="1">
                  <c:v>0.14499999999999999</c:v>
                </c:pt>
                <c:pt idx="2">
                  <c:v>0.128</c:v>
                </c:pt>
                <c:pt idx="3">
                  <c:v>0.114</c:v>
                </c:pt>
                <c:pt idx="4">
                  <c:v>0.104</c:v>
                </c:pt>
                <c:pt idx="5">
                  <c:v>7.3999999999999996E-2</c:v>
                </c:pt>
                <c:pt idx="6">
                  <c:v>6.2E-2</c:v>
                </c:pt>
                <c:pt idx="7">
                  <c:v>4.7E-2</c:v>
                </c:pt>
                <c:pt idx="8">
                  <c:v>3.3000000000000002E-2</c:v>
                </c:pt>
                <c:pt idx="9">
                  <c:v>0.11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40E-CF45-948E-9C5C990E0A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511232"/>
        <c:axId val="227886208"/>
      </c:barChart>
      <c:catAx>
        <c:axId val="23651123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227886208"/>
        <c:crosses val="autoZero"/>
        <c:auto val="1"/>
        <c:lblAlgn val="ctr"/>
        <c:lblOffset val="100"/>
        <c:noMultiLvlLbl val="0"/>
      </c:catAx>
      <c:valAx>
        <c:axId val="227886208"/>
        <c:scaling>
          <c:orientation val="minMax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crossAx val="236511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5308384247415403"/>
          <c:y val="0.10198505697969862"/>
          <c:w val="0.51275828859999406"/>
          <c:h val="0.86989992704586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Позитивные перемены</c:v>
                </c:pt>
              </c:strCache>
            </c:strRef>
          </c:tx>
          <c:spPr>
            <a:solidFill>
              <a:srgbClr val="01ED01"/>
            </a:solidFill>
          </c:spPr>
          <c:invertIfNegative val="0"/>
          <c:cat>
            <c:strRef>
              <c:f>Лист1!$A$2:$A$11</c:f>
              <c:strCache>
                <c:ptCount val="10"/>
                <c:pt idx="0">
                  <c:v>Тяга к риску и острым ощущениям</c:v>
                </c:pt>
                <c:pt idx="1">
                  <c:v>Самоутверждение с применением силы</c:v>
                </c:pt>
                <c:pt idx="2">
                  <c:v>Самодисциплина, способность систематически работать для достижения целей</c:v>
                </c:pt>
                <c:pt idx="3">
                  <c:v>Умение справиться со стрессом</c:v>
                </c:pt>
                <c:pt idx="4">
                  <c:v>Твердость характера, эмоциональная устойчивость</c:v>
                </c:pt>
                <c:pt idx="5">
                  <c:v>Способность сопротивляться внушению, отстаивать свое мнение</c:v>
                </c:pt>
                <c:pt idx="6">
                  <c:v>Стремление к профессиональному и личностному росту</c:v>
                </c:pt>
                <c:pt idx="7">
                  <c:v>Понимание ценности здоровья для будущих успехов</c:v>
                </c:pt>
                <c:pt idx="8">
                  <c:v>Ответственность за здоровье близких</c:v>
                </c:pt>
                <c:pt idx="9">
                  <c:v>Умение адаптироваться к меняющимся условиям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0.13</c:v>
                </c:pt>
                <c:pt idx="1">
                  <c:v>0.215</c:v>
                </c:pt>
                <c:pt idx="2">
                  <c:v>0.47499999999999998</c:v>
                </c:pt>
                <c:pt idx="3">
                  <c:v>0.44500000000000001</c:v>
                </c:pt>
                <c:pt idx="4">
                  <c:v>0.39</c:v>
                </c:pt>
                <c:pt idx="5">
                  <c:v>0.45500000000000002</c:v>
                </c:pt>
                <c:pt idx="6">
                  <c:v>0.56999999999999995</c:v>
                </c:pt>
                <c:pt idx="7">
                  <c:v>0.64500000000000002</c:v>
                </c:pt>
                <c:pt idx="8">
                  <c:v>0.69499999999999995</c:v>
                </c:pt>
                <c:pt idx="9">
                  <c:v>0.56999999999999995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98-3648-9BDD-8DFACC2C67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Отсутствие перемен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Лист1!$A$2:$A$11</c:f>
              <c:strCache>
                <c:ptCount val="10"/>
                <c:pt idx="0">
                  <c:v>Тяга к риску и острым ощущениям</c:v>
                </c:pt>
                <c:pt idx="1">
                  <c:v>Самоутверждение с применением силы</c:v>
                </c:pt>
                <c:pt idx="2">
                  <c:v>Самодисциплина, способность систематически работать для достижения целей</c:v>
                </c:pt>
                <c:pt idx="3">
                  <c:v>Умение справиться со стрессом</c:v>
                </c:pt>
                <c:pt idx="4">
                  <c:v>Твердость характера, эмоциональная устойчивость</c:v>
                </c:pt>
                <c:pt idx="5">
                  <c:v>Способность сопротивляться внушению, отстаивать свое мнение</c:v>
                </c:pt>
                <c:pt idx="6">
                  <c:v>Стремление к профессиональному и личностному росту</c:v>
                </c:pt>
                <c:pt idx="7">
                  <c:v>Понимание ценности здоровья для будущих успехов</c:v>
                </c:pt>
                <c:pt idx="8">
                  <c:v>Ответственность за здоровье близких</c:v>
                </c:pt>
                <c:pt idx="9">
                  <c:v>Умение адаптироваться к меняющимся условиям</c:v>
                </c:pt>
              </c:strCache>
            </c:strRef>
          </c:cat>
          <c:val>
            <c:numRef>
              <c:f>Лист1!$C$2:$C$11</c:f>
              <c:numCache>
                <c:formatCode>0.0%</c:formatCode>
                <c:ptCount val="10"/>
                <c:pt idx="0">
                  <c:v>0.72</c:v>
                </c:pt>
                <c:pt idx="1">
                  <c:v>0.67</c:v>
                </c:pt>
                <c:pt idx="2">
                  <c:v>0.46</c:v>
                </c:pt>
                <c:pt idx="3">
                  <c:v>0.5</c:v>
                </c:pt>
                <c:pt idx="4">
                  <c:v>0.55600000000000005</c:v>
                </c:pt>
                <c:pt idx="5">
                  <c:v>0.49</c:v>
                </c:pt>
                <c:pt idx="6">
                  <c:v>0.40500000000000003</c:v>
                </c:pt>
                <c:pt idx="7">
                  <c:v>0.34</c:v>
                </c:pt>
                <c:pt idx="8">
                  <c:v>0.31</c:v>
                </c:pt>
                <c:pt idx="9">
                  <c:v>0.34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E98-3648-9BDD-8DFACC2C670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Негативные перемены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Лист1!$A$2:$A$11</c:f>
              <c:strCache>
                <c:ptCount val="10"/>
                <c:pt idx="0">
                  <c:v>Тяга к риску и острым ощущениям</c:v>
                </c:pt>
                <c:pt idx="1">
                  <c:v>Самоутверждение с применением силы</c:v>
                </c:pt>
                <c:pt idx="2">
                  <c:v>Самодисциплина, способность систематически работать для достижения целей</c:v>
                </c:pt>
                <c:pt idx="3">
                  <c:v>Умение справиться со стрессом</c:v>
                </c:pt>
                <c:pt idx="4">
                  <c:v>Твердость характера, эмоциональная устойчивость</c:v>
                </c:pt>
                <c:pt idx="5">
                  <c:v>Способность сопротивляться внушению, отстаивать свое мнение</c:v>
                </c:pt>
                <c:pt idx="6">
                  <c:v>Стремление к профессиональному и личностному росту</c:v>
                </c:pt>
                <c:pt idx="7">
                  <c:v>Понимание ценности здоровья для будущих успехов</c:v>
                </c:pt>
                <c:pt idx="8">
                  <c:v>Ответственность за здоровье близких</c:v>
                </c:pt>
                <c:pt idx="9">
                  <c:v>Умение адаптироваться к меняющимся условиям</c:v>
                </c:pt>
              </c:strCache>
            </c:strRef>
          </c:cat>
          <c:val>
            <c:numRef>
              <c:f>Лист1!$D$2:$D$11</c:f>
              <c:numCache>
                <c:formatCode>0.0%</c:formatCode>
                <c:ptCount val="10"/>
                <c:pt idx="0">
                  <c:v>0.17</c:v>
                </c:pt>
                <c:pt idx="1">
                  <c:v>0.13500000000000001</c:v>
                </c:pt>
                <c:pt idx="2">
                  <c:v>8.5000000000000006E-2</c:v>
                </c:pt>
                <c:pt idx="3">
                  <c:v>7.4999999999999997E-2</c:v>
                </c:pt>
                <c:pt idx="4">
                  <c:v>7.4999999999999997E-2</c:v>
                </c:pt>
                <c:pt idx="5">
                  <c:v>7.4999999999999997E-2</c:v>
                </c:pt>
                <c:pt idx="6">
                  <c:v>4.4999999999999998E-2</c:v>
                </c:pt>
                <c:pt idx="7">
                  <c:v>3.5000000000000003E-2</c:v>
                </c:pt>
                <c:pt idx="8">
                  <c:v>1.4999999999999999E-2</c:v>
                </c:pt>
                <c:pt idx="9">
                  <c:v>0.11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E98-3648-9BDD-8DFACC2C67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944576"/>
        <c:axId val="227887936"/>
      </c:barChart>
      <c:catAx>
        <c:axId val="19394457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227887936"/>
        <c:crosses val="autoZero"/>
        <c:auto val="1"/>
        <c:lblAlgn val="ctr"/>
        <c:lblOffset val="100"/>
        <c:noMultiLvlLbl val="0"/>
      </c:catAx>
      <c:valAx>
        <c:axId val="227887936"/>
        <c:scaling>
          <c:orientation val="minMax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crossAx val="193944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Улучшение</c:v>
                </c:pt>
              </c:strCache>
            </c:strRef>
          </c:tx>
          <c:spPr>
            <a:solidFill>
              <a:srgbClr val="4CE707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Гигиена</c:v>
                </c:pt>
                <c:pt idx="1">
                  <c:v>Рациональное питание</c:v>
                </c:pt>
                <c:pt idx="2">
                  <c:v>Вредные привычки</c:v>
                </c:pt>
                <c:pt idx="3">
                  <c:v>Безопасная половая жизнь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0.49</c:v>
                </c:pt>
                <c:pt idx="2">
                  <c:v>0.16</c:v>
                </c:pt>
                <c:pt idx="3">
                  <c:v>0.21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93-4D77-8807-D028CB828D8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 изменений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Гигиена</c:v>
                </c:pt>
                <c:pt idx="1">
                  <c:v>Рациональное питание</c:v>
                </c:pt>
                <c:pt idx="2">
                  <c:v>Вредные привычки</c:v>
                </c:pt>
                <c:pt idx="3">
                  <c:v>Безопасная половая жизнь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0.39</c:v>
                </c:pt>
                <c:pt idx="1">
                  <c:v>0.47</c:v>
                </c:pt>
                <c:pt idx="2">
                  <c:v>0.77</c:v>
                </c:pt>
                <c:pt idx="3">
                  <c:v>0.69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293-4D77-8807-D028CB828D8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Ухудшение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Гигиена</c:v>
                </c:pt>
                <c:pt idx="1">
                  <c:v>Рациональное питание</c:v>
                </c:pt>
                <c:pt idx="2">
                  <c:v>Вредные привычки</c:v>
                </c:pt>
                <c:pt idx="3">
                  <c:v>Безопасная половая жизнь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0.06</c:v>
                </c:pt>
                <c:pt idx="1">
                  <c:v>0.04</c:v>
                </c:pt>
                <c:pt idx="2">
                  <c:v>7.0000000000000007E-2</c:v>
                </c:pt>
                <c:pt idx="3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293-4D77-8807-D028CB828D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2850688"/>
        <c:axId val="334413120"/>
      </c:barChart>
      <c:catAx>
        <c:axId val="3728506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34413120"/>
        <c:crosses val="autoZero"/>
        <c:auto val="1"/>
        <c:lblAlgn val="ctr"/>
        <c:lblOffset val="100"/>
        <c:noMultiLvlLbl val="0"/>
      </c:catAx>
      <c:valAx>
        <c:axId val="33441312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3728506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Улучшение</c:v>
                </c:pt>
              </c:strCache>
            </c:strRef>
          </c:tx>
          <c:spPr>
            <a:solidFill>
              <a:srgbClr val="4CE707"/>
            </a:solidFill>
          </c:spPr>
          <c:invertIfNegative val="0"/>
          <c:cat>
            <c:strRef>
              <c:f>Лист1!$A$2:$A$10</c:f>
              <c:strCache>
                <c:ptCount val="9"/>
                <c:pt idx="0">
                  <c:v>Занятия спортом</c:v>
                </c:pt>
                <c:pt idx="1">
                  <c:v>Повседневная двигательная активность</c:v>
                </c:pt>
                <c:pt idx="2">
                  <c:v>Психологическое состояние</c:v>
                </c:pt>
                <c:pt idx="3">
                  <c:v>Распорядок дня</c:v>
                </c:pt>
                <c:pt idx="4">
                  <c:v>Режим труда и отдыха</c:v>
                </c:pt>
                <c:pt idx="5">
                  <c:v>Вредные привычки</c:v>
                </c:pt>
                <c:pt idx="6">
                  <c:v>Безопасная половая жизнь</c:v>
                </c:pt>
                <c:pt idx="7">
                  <c:v>Рациональное питание</c:v>
                </c:pt>
                <c:pt idx="8">
                  <c:v>Гигиена</c:v>
                </c:pt>
              </c:strCache>
            </c:strRef>
          </c:cat>
          <c:val>
            <c:numRef>
              <c:f>Лист1!$B$2:$B$10</c:f>
              <c:numCache>
                <c:formatCode>0%</c:formatCode>
                <c:ptCount val="9"/>
                <c:pt idx="0">
                  <c:v>0.11</c:v>
                </c:pt>
                <c:pt idx="1">
                  <c:v>0.09</c:v>
                </c:pt>
                <c:pt idx="2">
                  <c:v>0.08</c:v>
                </c:pt>
                <c:pt idx="3">
                  <c:v>0.1</c:v>
                </c:pt>
                <c:pt idx="4">
                  <c:v>0.12</c:v>
                </c:pt>
                <c:pt idx="5">
                  <c:v>0.03</c:v>
                </c:pt>
                <c:pt idx="6">
                  <c:v>0.1</c:v>
                </c:pt>
                <c:pt idx="7">
                  <c:v>0.12</c:v>
                </c:pt>
                <c:pt idx="8">
                  <c:v>0.55000000000000004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EA4-447C-BD1F-A9E5FB678A3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 изменений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Лист1!$A$2:$A$10</c:f>
              <c:strCache>
                <c:ptCount val="9"/>
                <c:pt idx="0">
                  <c:v>Занятия спортом</c:v>
                </c:pt>
                <c:pt idx="1">
                  <c:v>Повседневная двигательная активность</c:v>
                </c:pt>
                <c:pt idx="2">
                  <c:v>Психологическое состояние</c:v>
                </c:pt>
                <c:pt idx="3">
                  <c:v>Распорядок дня</c:v>
                </c:pt>
                <c:pt idx="4">
                  <c:v>Режим труда и отдыха</c:v>
                </c:pt>
                <c:pt idx="5">
                  <c:v>Вредные привычки</c:v>
                </c:pt>
                <c:pt idx="6">
                  <c:v>Безопасная половая жизнь</c:v>
                </c:pt>
                <c:pt idx="7">
                  <c:v>Рациональное питание</c:v>
                </c:pt>
                <c:pt idx="8">
                  <c:v>Гигиена</c:v>
                </c:pt>
              </c:strCache>
            </c:strRef>
          </c:cat>
          <c:val>
            <c:numRef>
              <c:f>Лист1!$C$2:$C$10</c:f>
              <c:numCache>
                <c:formatCode>0%</c:formatCode>
                <c:ptCount val="9"/>
                <c:pt idx="0">
                  <c:v>0.21</c:v>
                </c:pt>
                <c:pt idx="1">
                  <c:v>0.26</c:v>
                </c:pt>
                <c:pt idx="2">
                  <c:v>0.25</c:v>
                </c:pt>
                <c:pt idx="3">
                  <c:v>0.31</c:v>
                </c:pt>
                <c:pt idx="4">
                  <c:v>0.25</c:v>
                </c:pt>
                <c:pt idx="5">
                  <c:v>0.6</c:v>
                </c:pt>
                <c:pt idx="6">
                  <c:v>0.68</c:v>
                </c:pt>
                <c:pt idx="7">
                  <c:v>0.68</c:v>
                </c:pt>
                <c:pt idx="8">
                  <c:v>0.42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EA4-447C-BD1F-A9E5FB678A3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Ухудшение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Лист1!$A$2:$A$10</c:f>
              <c:strCache>
                <c:ptCount val="9"/>
                <c:pt idx="0">
                  <c:v>Занятия спортом</c:v>
                </c:pt>
                <c:pt idx="1">
                  <c:v>Повседневная двигательная активность</c:v>
                </c:pt>
                <c:pt idx="2">
                  <c:v>Психологическое состояние</c:v>
                </c:pt>
                <c:pt idx="3">
                  <c:v>Распорядок дня</c:v>
                </c:pt>
                <c:pt idx="4">
                  <c:v>Режим труда и отдыха</c:v>
                </c:pt>
                <c:pt idx="5">
                  <c:v>Вредные привычки</c:v>
                </c:pt>
                <c:pt idx="6">
                  <c:v>Безопасная половая жизнь</c:v>
                </c:pt>
                <c:pt idx="7">
                  <c:v>Рациональное питание</c:v>
                </c:pt>
                <c:pt idx="8">
                  <c:v>Гигиена</c:v>
                </c:pt>
              </c:strCache>
            </c:strRef>
          </c:cat>
          <c:val>
            <c:numRef>
              <c:f>Лист1!$D$2:$D$10</c:f>
              <c:numCache>
                <c:formatCode>0%</c:formatCode>
                <c:ptCount val="9"/>
                <c:pt idx="0">
                  <c:v>0.68</c:v>
                </c:pt>
                <c:pt idx="1">
                  <c:v>0.65</c:v>
                </c:pt>
                <c:pt idx="2">
                  <c:v>0.67</c:v>
                </c:pt>
                <c:pt idx="3">
                  <c:v>0.59</c:v>
                </c:pt>
                <c:pt idx="4">
                  <c:v>0.63</c:v>
                </c:pt>
                <c:pt idx="5">
                  <c:v>0.37</c:v>
                </c:pt>
                <c:pt idx="6">
                  <c:v>0.22</c:v>
                </c:pt>
                <c:pt idx="7">
                  <c:v>0.2</c:v>
                </c:pt>
                <c:pt idx="8">
                  <c:v>0.03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EA4-447C-BD1F-A9E5FB678A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1991424"/>
        <c:axId val="334987840"/>
      </c:barChart>
      <c:catAx>
        <c:axId val="38199142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334987840"/>
        <c:crosses val="autoZero"/>
        <c:auto val="1"/>
        <c:lblAlgn val="ctr"/>
        <c:lblOffset val="100"/>
        <c:noMultiLvlLbl val="0"/>
      </c:catAx>
      <c:valAx>
        <c:axId val="334987840"/>
        <c:scaling>
          <c:orientation val="minMax"/>
        </c:scaling>
        <c:delete val="0"/>
        <c:axPos val="t"/>
        <c:majorGridlines/>
        <c:numFmt formatCode="0%" sourceLinked="1"/>
        <c:majorTickMark val="out"/>
        <c:minorTickMark val="none"/>
        <c:tickLblPos val="nextTo"/>
        <c:crossAx val="3819914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Улучшение</c:v>
                </c:pt>
              </c:strCache>
            </c:strRef>
          </c:tx>
          <c:spPr>
            <a:solidFill>
              <a:srgbClr val="4CE707"/>
            </a:solidFill>
          </c:spPr>
          <c:invertIfNegative val="0"/>
          <c:cat>
            <c:strRef>
              <c:f>Лист1!$A$2:$A$10</c:f>
              <c:strCache>
                <c:ptCount val="9"/>
                <c:pt idx="0">
                  <c:v>Повседневная двигательная активность</c:v>
                </c:pt>
                <c:pt idx="1">
                  <c:v>Занятия спортом</c:v>
                </c:pt>
                <c:pt idx="2">
                  <c:v>Психологическое состояние</c:v>
                </c:pt>
                <c:pt idx="3">
                  <c:v>Распорядок дня</c:v>
                </c:pt>
                <c:pt idx="4">
                  <c:v>Режим труда и отдыха</c:v>
                </c:pt>
                <c:pt idx="5">
                  <c:v>Вредные привычки</c:v>
                </c:pt>
                <c:pt idx="6">
                  <c:v>Рациональное питание</c:v>
                </c:pt>
                <c:pt idx="7">
                  <c:v>Безопасная половая жизнь</c:v>
                </c:pt>
                <c:pt idx="8">
                  <c:v>Гигиена</c:v>
                </c:pt>
              </c:strCache>
            </c:strRef>
          </c:cat>
          <c:val>
            <c:numRef>
              <c:f>Лист1!$B$2:$B$10</c:f>
              <c:numCache>
                <c:formatCode>0%</c:formatCode>
                <c:ptCount val="9"/>
                <c:pt idx="0">
                  <c:v>0.11</c:v>
                </c:pt>
                <c:pt idx="1">
                  <c:v>0.08</c:v>
                </c:pt>
                <c:pt idx="2">
                  <c:v>0.08</c:v>
                </c:pt>
                <c:pt idx="3">
                  <c:v>0.11</c:v>
                </c:pt>
                <c:pt idx="4">
                  <c:v>0.12</c:v>
                </c:pt>
                <c:pt idx="5">
                  <c:v>0.11</c:v>
                </c:pt>
                <c:pt idx="6">
                  <c:v>0.18</c:v>
                </c:pt>
                <c:pt idx="7">
                  <c:v>0.08</c:v>
                </c:pt>
                <c:pt idx="8">
                  <c:v>0.56999999999999995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346-4198-BF58-D914B4111DC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 изменений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Лист1!$A$2:$A$10</c:f>
              <c:strCache>
                <c:ptCount val="9"/>
                <c:pt idx="0">
                  <c:v>Повседневная двигательная активность</c:v>
                </c:pt>
                <c:pt idx="1">
                  <c:v>Занятия спортом</c:v>
                </c:pt>
                <c:pt idx="2">
                  <c:v>Психологическое состояние</c:v>
                </c:pt>
                <c:pt idx="3">
                  <c:v>Распорядок дня</c:v>
                </c:pt>
                <c:pt idx="4">
                  <c:v>Режим труда и отдыха</c:v>
                </c:pt>
                <c:pt idx="5">
                  <c:v>Вредные привычки</c:v>
                </c:pt>
                <c:pt idx="6">
                  <c:v>Рациональное питание</c:v>
                </c:pt>
                <c:pt idx="7">
                  <c:v>Безопасная половая жизнь</c:v>
                </c:pt>
                <c:pt idx="8">
                  <c:v>Гигиена</c:v>
                </c:pt>
              </c:strCache>
            </c:strRef>
          </c:cat>
          <c:val>
            <c:numRef>
              <c:f>Лист1!$C$2:$C$10</c:f>
              <c:numCache>
                <c:formatCode>0%</c:formatCode>
                <c:ptCount val="9"/>
                <c:pt idx="0">
                  <c:v>0.25</c:v>
                </c:pt>
                <c:pt idx="1">
                  <c:v>0.27</c:v>
                </c:pt>
                <c:pt idx="2">
                  <c:v>0.27</c:v>
                </c:pt>
                <c:pt idx="3">
                  <c:v>0.36</c:v>
                </c:pt>
                <c:pt idx="4">
                  <c:v>0.32</c:v>
                </c:pt>
                <c:pt idx="5">
                  <c:v>0.38</c:v>
                </c:pt>
                <c:pt idx="6">
                  <c:v>0.4</c:v>
                </c:pt>
                <c:pt idx="7">
                  <c:v>0.68</c:v>
                </c:pt>
                <c:pt idx="8">
                  <c:v>0.37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346-4198-BF58-D914B4111DC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Ухудшение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Лист1!$A$2:$A$10</c:f>
              <c:strCache>
                <c:ptCount val="9"/>
                <c:pt idx="0">
                  <c:v>Повседневная двигательная активность</c:v>
                </c:pt>
                <c:pt idx="1">
                  <c:v>Занятия спортом</c:v>
                </c:pt>
                <c:pt idx="2">
                  <c:v>Психологическое состояние</c:v>
                </c:pt>
                <c:pt idx="3">
                  <c:v>Распорядок дня</c:v>
                </c:pt>
                <c:pt idx="4">
                  <c:v>Режим труда и отдыха</c:v>
                </c:pt>
                <c:pt idx="5">
                  <c:v>Вредные привычки</c:v>
                </c:pt>
                <c:pt idx="6">
                  <c:v>Рациональное питание</c:v>
                </c:pt>
                <c:pt idx="7">
                  <c:v>Безопасная половая жизнь</c:v>
                </c:pt>
                <c:pt idx="8">
                  <c:v>Гигиена</c:v>
                </c:pt>
              </c:strCache>
            </c:strRef>
          </c:cat>
          <c:val>
            <c:numRef>
              <c:f>Лист1!$D$2:$D$10</c:f>
              <c:numCache>
                <c:formatCode>0%</c:formatCode>
                <c:ptCount val="9"/>
                <c:pt idx="0">
                  <c:v>0.64</c:v>
                </c:pt>
                <c:pt idx="1">
                  <c:v>0.65</c:v>
                </c:pt>
                <c:pt idx="2">
                  <c:v>0.65</c:v>
                </c:pt>
                <c:pt idx="3">
                  <c:v>0.53</c:v>
                </c:pt>
                <c:pt idx="4">
                  <c:v>0.56000000000000005</c:v>
                </c:pt>
                <c:pt idx="5">
                  <c:v>0.51</c:v>
                </c:pt>
                <c:pt idx="6">
                  <c:v>0.42</c:v>
                </c:pt>
                <c:pt idx="7">
                  <c:v>0.24</c:v>
                </c:pt>
                <c:pt idx="8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346-4198-BF58-D914B4111D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2361600"/>
        <c:axId val="334990144"/>
      </c:barChart>
      <c:catAx>
        <c:axId val="38236160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334990144"/>
        <c:crosses val="autoZero"/>
        <c:auto val="1"/>
        <c:lblAlgn val="ctr"/>
        <c:lblOffset val="100"/>
        <c:noMultiLvlLbl val="0"/>
      </c:catAx>
      <c:valAx>
        <c:axId val="334990144"/>
        <c:scaling>
          <c:orientation val="minMax"/>
        </c:scaling>
        <c:delete val="0"/>
        <c:axPos val="t"/>
        <c:majorGridlines/>
        <c:numFmt formatCode="0%" sourceLinked="1"/>
        <c:majorTickMark val="out"/>
        <c:minorTickMark val="none"/>
        <c:tickLblPos val="nextTo"/>
        <c:crossAx val="3823616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Подростки-школьники 14 - 17 лет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Уменьшилось</c:v>
                </c:pt>
                <c:pt idx="1">
                  <c:v>Не изменилось</c:v>
                </c:pt>
                <c:pt idx="2">
                  <c:v>Усилилось в отношении симптомов коронавируса</c:v>
                </c:pt>
                <c:pt idx="3">
                  <c:v>Усилилось в целом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</c:v>
                </c:pt>
                <c:pt idx="1">
                  <c:v>0.27</c:v>
                </c:pt>
                <c:pt idx="2">
                  <c:v>0.59</c:v>
                </c:pt>
                <c:pt idx="3">
                  <c:v>0.14000000000000001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B9-43D6-A239-8F8F0903021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Студенты 17 - 24 лет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Уменьшилось</c:v>
                </c:pt>
                <c:pt idx="1">
                  <c:v>Не изменилось</c:v>
                </c:pt>
                <c:pt idx="2">
                  <c:v>Усилилось в отношении симптомов коронавируса</c:v>
                </c:pt>
                <c:pt idx="3">
                  <c:v>Усилилось в целом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</c:v>
                </c:pt>
                <c:pt idx="1">
                  <c:v>0.09</c:v>
                </c:pt>
                <c:pt idx="2">
                  <c:v>0.66</c:v>
                </c:pt>
                <c:pt idx="3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BB9-43D6-A239-8F8F0903021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Работающая молодежь 25 - 35 лет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Уменьшилось</c:v>
                </c:pt>
                <c:pt idx="1">
                  <c:v>Не изменилось</c:v>
                </c:pt>
                <c:pt idx="2">
                  <c:v>Усилилось в отношении симптомов коронавируса</c:v>
                </c:pt>
                <c:pt idx="3">
                  <c:v>Усилилось в целом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0.01</c:v>
                </c:pt>
                <c:pt idx="1">
                  <c:v>0.05</c:v>
                </c:pt>
                <c:pt idx="2">
                  <c:v>0.26</c:v>
                </c:pt>
                <c:pt idx="3">
                  <c:v>0.68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BB9-43D6-A239-8F8F090302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0772352"/>
        <c:axId val="381554624"/>
      </c:barChart>
      <c:catAx>
        <c:axId val="380772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1554624"/>
        <c:crosses val="autoZero"/>
        <c:auto val="1"/>
        <c:lblAlgn val="ctr"/>
        <c:lblOffset val="100"/>
        <c:noMultiLvlLbl val="0"/>
      </c:catAx>
      <c:valAx>
        <c:axId val="3815546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Доля респондентов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3807723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4168840074235832"/>
          <c:y val="7.3343834812005015E-2"/>
          <c:w val="0.51013591446734652"/>
          <c:h val="0.86989992704586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Позитивные перемены</c:v>
                </c:pt>
              </c:strCache>
            </c:strRef>
          </c:tx>
          <c:spPr>
            <a:solidFill>
              <a:srgbClr val="01ED01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Стрессовые факторы социальной, политической, экономической ситуации</c:v>
                </c:pt>
                <c:pt idx="1">
                  <c:v>Конфликты, насилие, стрессовые факторы в семье</c:v>
                </c:pt>
                <c:pt idx="2">
                  <c:v>Психотравмирующие действия педагогов и руководства</c:v>
                </c:pt>
                <c:pt idx="3">
                  <c:v>Проблемы взаимодействия родителей и педагогов</c:v>
                </c:pt>
                <c:pt idx="4">
                  <c:v>Недостаток информации о вреде наркотиков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6.7000000000000004E-2</c:v>
                </c:pt>
                <c:pt idx="1">
                  <c:v>0.11600000000000001</c:v>
                </c:pt>
                <c:pt idx="2">
                  <c:v>0.106</c:v>
                </c:pt>
                <c:pt idx="3">
                  <c:v>0.13</c:v>
                </c:pt>
                <c:pt idx="4">
                  <c:v>0.129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32B-2C44-AC04-318BFC1A1A3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Отсутствие перемен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Стрессовые факторы социальной, политической, экономической ситуации</c:v>
                </c:pt>
                <c:pt idx="1">
                  <c:v>Конфликты, насилие, стрессовые факторы в семье</c:v>
                </c:pt>
                <c:pt idx="2">
                  <c:v>Психотравмирующие действия педагогов и руководства</c:v>
                </c:pt>
                <c:pt idx="3">
                  <c:v>Проблемы взаимодействия родителей и педагогов</c:v>
                </c:pt>
                <c:pt idx="4">
                  <c:v>Недостаток информации о вреде наркотиков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0">
                  <c:v>0.35199999999999998</c:v>
                </c:pt>
                <c:pt idx="1">
                  <c:v>0.63100000000000001</c:v>
                </c:pt>
                <c:pt idx="2">
                  <c:v>0.65100000000000002</c:v>
                </c:pt>
                <c:pt idx="3">
                  <c:v>0.67</c:v>
                </c:pt>
                <c:pt idx="4">
                  <c:v>0.69599999999999995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32B-2C44-AC04-318BFC1A1A3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Негативные перемены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Стрессовые факторы социальной, политической, экономической ситуации</c:v>
                </c:pt>
                <c:pt idx="1">
                  <c:v>Конфликты, насилие, стрессовые факторы в семье</c:v>
                </c:pt>
                <c:pt idx="2">
                  <c:v>Психотравмирующие действия педагогов и руководства</c:v>
                </c:pt>
                <c:pt idx="3">
                  <c:v>Проблемы взаимодействия родителей и педагогов</c:v>
                </c:pt>
                <c:pt idx="4">
                  <c:v>Недостаток информации о вреде наркотиков</c:v>
                </c:pt>
              </c:strCache>
            </c:strRef>
          </c:cat>
          <c:val>
            <c:numRef>
              <c:f>Лист1!$D$2:$D$6</c:f>
              <c:numCache>
                <c:formatCode>0.0%</c:formatCode>
                <c:ptCount val="5"/>
                <c:pt idx="0">
                  <c:v>0.58099999999999996</c:v>
                </c:pt>
                <c:pt idx="1">
                  <c:v>0.253</c:v>
                </c:pt>
                <c:pt idx="2">
                  <c:v>0.24299999999999999</c:v>
                </c:pt>
                <c:pt idx="3">
                  <c:v>0.2</c:v>
                </c:pt>
                <c:pt idx="4">
                  <c:v>0.17499999999999999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32B-2C44-AC04-318BFC1A1A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889344"/>
        <c:axId val="194097088"/>
      </c:barChart>
      <c:catAx>
        <c:axId val="19288934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94097088"/>
        <c:crosses val="autoZero"/>
        <c:auto val="1"/>
        <c:lblAlgn val="ctr"/>
        <c:lblOffset val="100"/>
        <c:noMultiLvlLbl val="0"/>
      </c:catAx>
      <c:valAx>
        <c:axId val="194097088"/>
        <c:scaling>
          <c:orientation val="minMax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crossAx val="192889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328568331117333"/>
          <c:y val="7.1255007159698305E-2"/>
          <c:w val="0.45934120346781393"/>
          <c:h val="0.86989992704586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Позитивные перемены</c:v>
                </c:pt>
              </c:strCache>
            </c:strRef>
          </c:tx>
          <c:spPr>
            <a:solidFill>
              <a:srgbClr val="01ED01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Стрессовые факторы социальной, политической, экономической ситуации</c:v>
                </c:pt>
                <c:pt idx="1">
                  <c:v>Конфликты, насилие, стрессовые факторы в семье</c:v>
                </c:pt>
                <c:pt idx="2">
                  <c:v>Психотравмирующие действия педагогов и руководства</c:v>
                </c:pt>
                <c:pt idx="3">
                  <c:v>Проблемы взаимодействия родителей и педагогов</c:v>
                </c:pt>
                <c:pt idx="4">
                  <c:v>Недостаток информации о вреде наркотиков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7.0000000000000007E-2</c:v>
                </c:pt>
                <c:pt idx="1">
                  <c:v>0.115</c:v>
                </c:pt>
                <c:pt idx="2">
                  <c:v>0.11</c:v>
                </c:pt>
                <c:pt idx="3">
                  <c:v>0.155</c:v>
                </c:pt>
                <c:pt idx="4">
                  <c:v>0.185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2C-D647-8E84-F594165496D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Отсутствие перемен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Стрессовые факторы социальной, политической, экономической ситуации</c:v>
                </c:pt>
                <c:pt idx="1">
                  <c:v>Конфликты, насилие, стрессовые факторы в семье</c:v>
                </c:pt>
                <c:pt idx="2">
                  <c:v>Психотравмирующие действия педагогов и руководства</c:v>
                </c:pt>
                <c:pt idx="3">
                  <c:v>Проблемы взаимодействия родителей и педагогов</c:v>
                </c:pt>
                <c:pt idx="4">
                  <c:v>Недостаток информации о вреде наркотиков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0">
                  <c:v>0.38700000000000001</c:v>
                </c:pt>
                <c:pt idx="1">
                  <c:v>0.64700000000000002</c:v>
                </c:pt>
                <c:pt idx="2">
                  <c:v>0.67100000000000004</c:v>
                </c:pt>
                <c:pt idx="3">
                  <c:v>0.66</c:v>
                </c:pt>
                <c:pt idx="4">
                  <c:v>0.66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E2C-D647-8E84-F594165496D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Негативные перемены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Стрессовые факторы социальной, политической, экономической ситуации</c:v>
                </c:pt>
                <c:pt idx="1">
                  <c:v>Конфликты, насилие, стрессовые факторы в семье</c:v>
                </c:pt>
                <c:pt idx="2">
                  <c:v>Психотравмирующие действия педагогов и руководства</c:v>
                </c:pt>
                <c:pt idx="3">
                  <c:v>Проблемы взаимодействия родителей и педагогов</c:v>
                </c:pt>
                <c:pt idx="4">
                  <c:v>Недостаток информации о вреде наркотиков</c:v>
                </c:pt>
              </c:strCache>
            </c:strRef>
          </c:cat>
          <c:val>
            <c:numRef>
              <c:f>Лист1!$D$2:$D$6</c:f>
              <c:numCache>
                <c:formatCode>0.0%</c:formatCode>
                <c:ptCount val="5"/>
                <c:pt idx="0">
                  <c:v>0.47</c:v>
                </c:pt>
                <c:pt idx="1">
                  <c:v>0.47</c:v>
                </c:pt>
                <c:pt idx="2">
                  <c:v>0.22</c:v>
                </c:pt>
                <c:pt idx="3">
                  <c:v>0.2</c:v>
                </c:pt>
                <c:pt idx="4">
                  <c:v>0.17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E2C-D647-8E84-F594165496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"/>
        <c:axId val="192900096"/>
        <c:axId val="194098816"/>
      </c:barChart>
      <c:catAx>
        <c:axId val="19290009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94098816"/>
        <c:crosses val="autoZero"/>
        <c:auto val="1"/>
        <c:lblAlgn val="ctr"/>
        <c:lblOffset val="100"/>
        <c:noMultiLvlLbl val="0"/>
      </c:catAx>
      <c:valAx>
        <c:axId val="194098816"/>
        <c:scaling>
          <c:orientation val="minMax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crossAx val="192900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3284531699529607"/>
          <c:y val="0.10198505697969862"/>
          <c:w val="0.63435381563932625"/>
          <c:h val="0.86989992704586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Позитивные перемены</c:v>
                </c:pt>
              </c:strCache>
            </c:strRef>
          </c:tx>
          <c:spPr>
            <a:solidFill>
              <a:srgbClr val="01ED01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Уверенность в завтрашнем дне, планирование будущего</c:v>
                </c:pt>
                <c:pt idx="1">
                  <c:v>Удовлетворенность профессией, достатком, социальным статусом</c:v>
                </c:pt>
                <c:pt idx="2">
                  <c:v>Стремление к демонстративным протестам</c:v>
                </c:pt>
                <c:pt idx="3">
                  <c:v>Стремление уйти от ответственности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7.0000000000000007E-2</c:v>
                </c:pt>
                <c:pt idx="1">
                  <c:v>6.5000000000000002E-2</c:v>
                </c:pt>
                <c:pt idx="2">
                  <c:v>8.7999999999999995E-2</c:v>
                </c:pt>
                <c:pt idx="3">
                  <c:v>0.14099999999999999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40-2345-9C24-7B0ECB6E3BC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Отсутствие перемен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Уверенность в завтрашнем дне, планирование будущего</c:v>
                </c:pt>
                <c:pt idx="1">
                  <c:v>Удовлетворенность профессией, достатком, социальным статусом</c:v>
                </c:pt>
                <c:pt idx="2">
                  <c:v>Стремление к демонстративным протестам</c:v>
                </c:pt>
                <c:pt idx="3">
                  <c:v>Стремление уйти от ответственности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0">
                  <c:v>0.41799999999999998</c:v>
                </c:pt>
                <c:pt idx="1">
                  <c:v>0.45900000000000002</c:v>
                </c:pt>
                <c:pt idx="2">
                  <c:v>0.7</c:v>
                </c:pt>
                <c:pt idx="3">
                  <c:v>0.66100000000000003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F40-2345-9C24-7B0ECB6E3BC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Негативные перемены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Уверенность в завтрашнем дне, планирование будущего</c:v>
                </c:pt>
                <c:pt idx="1">
                  <c:v>Удовлетворенность профессией, достатком, социальным статусом</c:v>
                </c:pt>
                <c:pt idx="2">
                  <c:v>Стремление к демонстративным протестам</c:v>
                </c:pt>
                <c:pt idx="3">
                  <c:v>Стремление уйти от ответственности</c:v>
                </c:pt>
              </c:strCache>
            </c:strRef>
          </c:cat>
          <c:val>
            <c:numRef>
              <c:f>Лист1!$D$2:$D$5</c:f>
              <c:numCache>
                <c:formatCode>0.0%</c:formatCode>
                <c:ptCount val="4"/>
                <c:pt idx="0">
                  <c:v>0.51200000000000001</c:v>
                </c:pt>
                <c:pt idx="1">
                  <c:v>0.47599999999999998</c:v>
                </c:pt>
                <c:pt idx="2">
                  <c:v>0.21199999999999999</c:v>
                </c:pt>
                <c:pt idx="3">
                  <c:v>0.19800000000000001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F40-2345-9C24-7B0ECB6E3B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568768"/>
        <c:axId val="193489728"/>
      </c:barChart>
      <c:catAx>
        <c:axId val="1935687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93489728"/>
        <c:crosses val="autoZero"/>
        <c:auto val="1"/>
        <c:lblAlgn val="ctr"/>
        <c:lblOffset val="100"/>
        <c:noMultiLvlLbl val="0"/>
      </c:catAx>
      <c:valAx>
        <c:axId val="193489728"/>
        <c:scaling>
          <c:orientation val="minMax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crossAx val="193568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3284531699529607"/>
          <c:y val="0.10198505697969862"/>
          <c:w val="0.63435381563932625"/>
          <c:h val="0.86989992704586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Позитивные перемены</c:v>
                </c:pt>
              </c:strCache>
            </c:strRef>
          </c:tx>
          <c:spPr>
            <a:solidFill>
              <a:srgbClr val="01ED01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Уверенность в завтрашнем дне, планирование будущего</c:v>
                </c:pt>
                <c:pt idx="1">
                  <c:v>Удовлетворенность профессией, достатком, социальным статусом</c:v>
                </c:pt>
                <c:pt idx="2">
                  <c:v>Стремление к демонстративным протестам</c:v>
                </c:pt>
                <c:pt idx="3">
                  <c:v>Стремление уйти от ответственности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6.5000000000000002E-2</c:v>
                </c:pt>
                <c:pt idx="1">
                  <c:v>7.4999999999999997E-2</c:v>
                </c:pt>
                <c:pt idx="2">
                  <c:v>0.08</c:v>
                </c:pt>
                <c:pt idx="3">
                  <c:v>0.13500000000000001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8DB-4142-8057-8B9E7DD66A5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Отсутствие перемен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Уверенность в завтрашнем дне, планирование будущего</c:v>
                </c:pt>
                <c:pt idx="1">
                  <c:v>Удовлетворенность профессией, достатком, социальным статусом</c:v>
                </c:pt>
                <c:pt idx="2">
                  <c:v>Стремление к демонстративным протестам</c:v>
                </c:pt>
                <c:pt idx="3">
                  <c:v>Стремление уйти от ответственности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0">
                  <c:v>0.47499999999999998</c:v>
                </c:pt>
                <c:pt idx="1">
                  <c:v>0.46500000000000002</c:v>
                </c:pt>
                <c:pt idx="2">
                  <c:v>0.71499999999999997</c:v>
                </c:pt>
                <c:pt idx="3">
                  <c:v>0.71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8DB-4142-8057-8B9E7DD66A5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Негативные перемены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Уверенность в завтрашнем дне, планирование будущего</c:v>
                </c:pt>
                <c:pt idx="1">
                  <c:v>Удовлетворенность профессией, достатком, социальным статусом</c:v>
                </c:pt>
                <c:pt idx="2">
                  <c:v>Стремление к демонстративным протестам</c:v>
                </c:pt>
                <c:pt idx="3">
                  <c:v>Стремление уйти от ответственности</c:v>
                </c:pt>
              </c:strCache>
            </c:strRef>
          </c:cat>
          <c:val>
            <c:numRef>
              <c:f>Лист1!$D$2:$D$5</c:f>
              <c:numCache>
                <c:formatCode>0.0%</c:formatCode>
                <c:ptCount val="4"/>
                <c:pt idx="0">
                  <c:v>0.47</c:v>
                </c:pt>
                <c:pt idx="1">
                  <c:v>0.47</c:v>
                </c:pt>
                <c:pt idx="2">
                  <c:v>0.22</c:v>
                </c:pt>
                <c:pt idx="3">
                  <c:v>0.17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8DB-4142-8057-8B9E7DD66A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512768"/>
        <c:axId val="193491456"/>
      </c:barChart>
      <c:catAx>
        <c:axId val="2205127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93491456"/>
        <c:crosses val="autoZero"/>
        <c:auto val="1"/>
        <c:lblAlgn val="ctr"/>
        <c:lblOffset val="100"/>
        <c:noMultiLvlLbl val="0"/>
      </c:catAx>
      <c:valAx>
        <c:axId val="193491456"/>
        <c:scaling>
          <c:orientation val="minMax"/>
        </c:scaling>
        <c:delete val="0"/>
        <c:axPos val="t"/>
        <c:majorGridlines/>
        <c:numFmt formatCode="0%" sourceLinked="0"/>
        <c:majorTickMark val="out"/>
        <c:minorTickMark val="none"/>
        <c:tickLblPos val="nextTo"/>
        <c:crossAx val="220512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8926B-5500-4607-9D92-2B10406BCEDC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5EE70-D487-408C-9EE8-7F5EE66084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5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E4D3D-1E81-4FBE-AB9E-03034948ADB9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E4D3D-1E81-4FBE-AB9E-03034948ADB9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E4D3D-1E81-4FBE-AB9E-03034948ADB9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AC28D-1DED-4E60-B0CD-0AE542B6B586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Изменения в обществе, связанные с пандемией </a:t>
            </a:r>
            <a:r>
              <a:rPr lang="ru-RU" dirty="0" err="1" smtClean="0"/>
              <a:t>коронавирусной</a:t>
            </a:r>
            <a:r>
              <a:rPr lang="ru-RU" dirty="0" smtClean="0"/>
              <a:t> инфекции и мерами по борьбе с ней, могут быть обозначены как новые медико-социальные условия. В первую очередь, отечественными и зарубежными авторами отмечается психотравмирующая роль пандемии и ограничительных мер, что а именно психологические факторы риска лидируют в экспертной оценке значимости для</a:t>
            </a:r>
            <a:r>
              <a:rPr lang="ru-RU" baseline="0" dirty="0" smtClean="0"/>
              <a:t> распространения социально обусловленных заболеваний. В работе официальных СМИ отмечается чрезмерный акцент на </a:t>
            </a:r>
            <a:r>
              <a:rPr lang="ru-RU" baseline="0" dirty="0" err="1" smtClean="0"/>
              <a:t>ковидной</a:t>
            </a:r>
            <a:r>
              <a:rPr lang="ru-RU" baseline="0" dirty="0" smtClean="0"/>
              <a:t> тематике в ущерб освещению других медико-социальных проблем. Собственно профилактические программы, которые разрабатывались с приоритетом очных мероприятий в организованных коллективах и консультаций в ходе медицинских осмотров, оказались в кризисе – введенные ограничения фактически лишили специалистов этих площадок. На этом фоне усилился поток противоречивой информации в Интернете, в условиях изоляции и дистанционного обучения неформальное Интернет-сообщество стало играть большую роль в формировании общественного мнения по вопросам здоровья, а увеличившееся время пребывания дома усилило воздействие психологических и социальных факторов риска на подростков и молодежь из неблагополучных семей и наоборот – дисциплинирующее и ограждающее значение семьи благополучной. Что касается </a:t>
            </a:r>
            <a:r>
              <a:rPr lang="ru-RU" baseline="0" dirty="0" err="1" smtClean="0"/>
              <a:t>наркоситуации</a:t>
            </a:r>
            <a:r>
              <a:rPr lang="ru-RU" baseline="0" dirty="0" smtClean="0"/>
              <a:t> и полового поведения, то специалистами научного центра имени В.П. Сербского Минздрава России отмечаются противоположные мнения и тенденции в этих сферах.</a:t>
            </a:r>
          </a:p>
          <a:p>
            <a:endParaRPr lang="ru-RU" baseline="0" dirty="0" smtClean="0"/>
          </a:p>
          <a:p>
            <a:r>
              <a:rPr lang="ru-RU" baseline="0" dirty="0" smtClean="0"/>
              <a:t>Общественное мнение и установки по медико-социальной тематике в целом также разделились в двух направлениях. </a:t>
            </a:r>
          </a:p>
          <a:p>
            <a:endParaRPr lang="ru-RU" baseline="0" dirty="0" smtClean="0"/>
          </a:p>
          <a:p>
            <a:r>
              <a:rPr lang="ru-RU" dirty="0" smtClean="0"/>
              <a:t>У части населения возросло внимание к медицинским проблемам, здоровье заняло ведущее место в системе ценностей. Такие люди стали больше внимания уделять своему состоянию и образу жизни, интересоваться медицинской информацией. В этом кругу возросло доверие к органам власти и медицинскому сообществу. У многих из них усилилось чувство ответственности за здоровье окружающих. С такими установками связано развитие не только специфического "</a:t>
            </a:r>
            <a:r>
              <a:rPr lang="ru-RU" dirty="0" err="1" smtClean="0"/>
              <a:t>антиковидного</a:t>
            </a:r>
            <a:r>
              <a:rPr lang="ru-RU" dirty="0" smtClean="0"/>
              <a:t>" </a:t>
            </a:r>
            <a:r>
              <a:rPr lang="ru-RU" dirty="0" err="1" smtClean="0"/>
              <a:t>волонтерства</a:t>
            </a:r>
            <a:r>
              <a:rPr lang="ru-RU" dirty="0" smtClean="0"/>
              <a:t>, но и на деле более ответственное отношение к своему здоровью, выбор более безопасного стиля поведения, развитие инициативных Интернет-проектов в сфере профилактики заболеваний.</a:t>
            </a:r>
          </a:p>
          <a:p>
            <a:endParaRPr lang="ru-RU" dirty="0" smtClean="0"/>
          </a:p>
          <a:p>
            <a:r>
              <a:rPr lang="ru-RU" dirty="0" smtClean="0"/>
              <a:t>При этом усилились и противоположные течения - от переключения внимания к своему здоровью исключительно на защиту от коронавируса и настороженность в отношении только его симптомов до медицинского диссидентства, распространения "теорий заговора" в отношении и врачей, и руководителей государства, прямых протестных настроений в отношении медицины, науки и власти</a:t>
            </a:r>
          </a:p>
          <a:p>
            <a:endParaRPr lang="ru-RU" dirty="0" smtClean="0"/>
          </a:p>
          <a:p>
            <a:r>
              <a:rPr lang="ru-RU" dirty="0" smtClean="0"/>
              <a:t>В сложившихся условиях крайне важно изучить изменения в образе жизни молодежи посредством систематизации наблюдений специалистов, непосредственно наблюдающих эти процессы и их медицинские последствия.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38D7F-3C90-488D-978B-DF864C0465BB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469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оценках изменений образа жизни детей – школьников 14 – 17 лет – мнения об ухудшении ситуации преобладали в отношении всех видов двигательной активности – и повседневной, и занятий в спортивных секциях, а также по блокам  «режим труда и отдыха» и «психологическое состояние». </a:t>
            </a:r>
          </a:p>
          <a:p>
            <a:r>
              <a:rPr lang="ru-RU" dirty="0" smtClean="0"/>
              <a:t>В отношении распорядка дня в целом – в части времени бодрствования и сна, приема пищи, чередования форм активности – преобладающими оказались ответы о незначительности произошедших изменений (51%), но ответов о негативных сдвигах было достоверно больше, чем о позитивных (39% против 10%, p≤0,01).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F70E3-41D4-4524-9E93-9C88926F19AF}" type="slidenum">
              <a:rPr lang="ru-RU" smtClean="0">
                <a:solidFill>
                  <a:prstClr val="black"/>
                </a:solidFill>
              </a:rPr>
              <a:pPr/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094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Воздержание от раннего вступления в половую жизнь и вредные привычки – сферы, по которым большинство респондентов-специалистов высказались о незначительном влиянии на них пандемии (69% и 77% соответственно), но ответов о положительных тенденциях при этом достоверно больше, чем о негативных.</a:t>
            </a:r>
          </a:p>
          <a:p>
            <a:r>
              <a:rPr lang="ru-RU" dirty="0" smtClean="0"/>
              <a:t>В отношении рационального питания о положительном характере перемен у школьников в 2020-2021 гг. и об отсутствии значительных изменений высказалось примерно равное число опрошенных врачей – 49% и 47% соответственно (p&gt;0,05), тогда как ухудшение в этой сфере прогнозируют всего 4%.</a:t>
            </a:r>
          </a:p>
          <a:p>
            <a:r>
              <a:rPr lang="ru-RU" dirty="0" smtClean="0"/>
              <a:t>Наконец, единственной составляющей образа жизни с преобладанием мнений о положительном эффекте оказалась личная гигиена и поддержание санитарного состояния в быту: об улучшениях в этом у школьников заявили 55% опрошенных.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F70E3-41D4-4524-9E93-9C88926F19AF}" type="slidenum">
              <a:rPr lang="ru-RU" smtClean="0">
                <a:solidFill>
                  <a:prstClr val="black"/>
                </a:solidFill>
              </a:rPr>
              <a:pPr/>
              <a:t>18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6931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отношении более старшей возрастной категории – 18 – 24 лет, что соответствует студенчеству – негативные оценки оказались преобладающими по организованному спорту (68%) и двигательной активности (65%), психологическому состоянию (67%), распорядку дня (59%) и режиму труда и отдыха (63%). </a:t>
            </a:r>
          </a:p>
          <a:p>
            <a:r>
              <a:rPr lang="ru-RU" dirty="0" smtClean="0"/>
              <a:t>Перевес в пользу ответов об отрицательных изменениях над мнениями о позитивных переменах (p≤0,05) установлен для вредных привычек, половой жизни и питания. При этом преобладающими для этих сфер стали ответы о малозначимых изменениях. </a:t>
            </a:r>
          </a:p>
          <a:p>
            <a:r>
              <a:rPr lang="ru-RU" dirty="0" smtClean="0"/>
              <a:t>В отношении личной гигиены и гигиены жилища у студентов отмечен явный перевес в пользу прогноза позитивных изменений – такие ответы дали 55% опрошенных специалистов, а об ухудшении при этом заявили всего 3%.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F70E3-41D4-4524-9E93-9C88926F19AF}" type="slidenum">
              <a:rPr lang="ru-RU" smtClean="0">
                <a:solidFill>
                  <a:prstClr val="black"/>
                </a:solidFill>
              </a:rPr>
              <a:pPr/>
              <a:t>19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4212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отношении работающей молодежи 25 – 35 лет абсолютный перевес ответов об отрицательных трендах – в отношении спорта и двигательной активности, режима дня, рабочей активности, психологического состояния, но к этим сферам добавились и вредные привычки. Для питания частота указания на негативные перемены незначительно превысила распространенность сторонников заключения об отсутствии перемен (42% против 40%, p&gt;0,05).</a:t>
            </a:r>
          </a:p>
          <a:p>
            <a:r>
              <a:rPr lang="ru-RU" dirty="0" smtClean="0"/>
              <a:t>Относительный перевес негативных оценок – большее их число по сравнению с позитивными (p≤0,05) на фоне заявлений большинства о незначительности изменений – получила половая жизнь. </a:t>
            </a:r>
          </a:p>
          <a:p>
            <a:r>
              <a:rPr lang="ru-RU" dirty="0" smtClean="0"/>
              <a:t>Явное преобладание положительных оценок, как и для предыдущих категорий, установлено в отношении санитарии и гигиены.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F70E3-41D4-4524-9E93-9C88926F19AF}" type="slidenum">
              <a:rPr lang="ru-RU" smtClean="0">
                <a:solidFill>
                  <a:prstClr val="black"/>
                </a:solidFill>
              </a:rPr>
              <a:pPr/>
              <a:t>20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4981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Обобщенный анализ показывает, что положительные перемены во всех возрастных категориях ожидаются только в плане соблюдения санитарно-гигиенических мер: чистота рук, состояние жилища, меры предосторожности при подозрительных контактах и в местах скопления людей. </a:t>
            </a:r>
          </a:p>
          <a:p>
            <a:r>
              <a:rPr lang="ru-RU" dirty="0" smtClean="0"/>
              <a:t>Проблемой всех групп молодежи специалисты признают неблагоприятные последствия снижения двигательной активности: как бытовой и повседневной, так и сокращения занятий физкультурой и спортом. Та же самая тенденция прослеживается и в отношении соблюдения режима труда и отдыха, который становится менее упорядоченным при дистанционных формах обучения и работы. Для всех возрастов отмечена выраженная психотравмирующая роль пандемии как угрозы и мер по борьбе с ней, значительно изменяющих привычный уклад жизни</a:t>
            </a:r>
            <a:r>
              <a:rPr lang="ru-RU" baseline="0" dirty="0" smtClean="0"/>
              <a:t> – мы видим это как негативные изменения в психологическом состоянии.</a:t>
            </a:r>
            <a:endParaRPr lang="ru-RU" dirty="0" smtClean="0"/>
          </a:p>
          <a:p>
            <a:r>
              <a:rPr lang="ru-RU" dirty="0" smtClean="0"/>
              <a:t>Важно отметить группу сфер, где проблемы нарастают с возрастом</a:t>
            </a:r>
            <a:r>
              <a:rPr lang="ru-RU" baseline="0" dirty="0" smtClean="0"/>
              <a:t> – разделы, которые</a:t>
            </a:r>
            <a:r>
              <a:rPr lang="ru-RU" dirty="0" smtClean="0"/>
              <a:t> в более старших возрастных группах оказались в числе более неблагополучных, чем в младших. Такое отмечено в отношении проблем с периодичностью и составом питания,</a:t>
            </a:r>
            <a:r>
              <a:rPr lang="ru-RU" baseline="0" dirty="0" smtClean="0"/>
              <a:t> вредными привычками и вероятностью опасных половых контактов, соблюдением режима дня. Это объясняется тем, что у школьников в большей мере сказывается стабилизирующий фактор родительского контроля, который усилен в обстановке изоляции, а в более старших возрастных категориях отмечается явное усиление факторов риска, и эти риски можно считать нарастающими с возрастом.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F70E3-41D4-4524-9E93-9C88926F19AF}" type="slidenum">
              <a:rPr lang="ru-RU" smtClean="0">
                <a:solidFill>
                  <a:prstClr val="black"/>
                </a:solidFill>
              </a:rPr>
              <a:pPr/>
              <a:t>21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6567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оценке медицинской активности специалистам предлагалось высказать мнение об изменении внимания подростков и молодежи к своему здоровью. В распределении ответов прослеживается явная закономерность: чем старше оцениваемая категория, тем меньше ответов о том, что их отношение к своему здоровью осталось на </a:t>
            </a:r>
            <a:r>
              <a:rPr lang="ru-RU" dirty="0" err="1" smtClean="0"/>
              <a:t>допандемийном</a:t>
            </a:r>
            <a:r>
              <a:rPr lang="ru-RU" dirty="0" smtClean="0"/>
              <a:t> уровне. При этом у школьников и студентов (молодежи 14 – 25 лет) специалисты выделяют в основном повышенное внимание к симптомам самого коронавируса,</a:t>
            </a:r>
            <a:r>
              <a:rPr lang="ru-RU" baseline="0" dirty="0" smtClean="0"/>
              <a:t> а д</a:t>
            </a:r>
            <a:r>
              <a:rPr lang="ru-RU" dirty="0" smtClean="0"/>
              <a:t>ля молодежи 25 – 35 лет преобладающим оказалось заключение о повышении внимания к своему здоровью в целом – его выбрали 68% специалистов.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F70E3-41D4-4524-9E93-9C88926F19AF}" type="slidenum">
              <a:rPr lang="ru-RU" smtClean="0">
                <a:solidFill>
                  <a:prstClr val="black"/>
                </a:solidFill>
              </a:rPr>
              <a:pPr/>
              <a:t>22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805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E4D3D-1E81-4FBE-AB9E-03034948ADB9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Цель нашего исследования </a:t>
            </a:r>
            <a:r>
              <a:rPr lang="ru-RU" baseline="0" dirty="0" smtClean="0"/>
              <a:t>- </a:t>
            </a:r>
            <a:r>
              <a:rPr lang="ru-RU" dirty="0" smtClean="0"/>
              <a:t>сопоставить самооценку студентами медико-биологических специальностей изменений факторов </a:t>
            </a:r>
            <a:r>
              <a:rPr lang="ru-RU" dirty="0" err="1" smtClean="0"/>
              <a:t>наркопредрасположенности</a:t>
            </a:r>
            <a:r>
              <a:rPr lang="ru-RU" dirty="0" smtClean="0"/>
              <a:t> в обстановке, связанной с пандемией.</a:t>
            </a:r>
            <a:r>
              <a:rPr lang="ru-RU" baseline="0" dirty="0" smtClean="0"/>
              <a:t> Сами факторы были выделены в ранее проведенных исследованиях методами анализа печатных работ и экспертных опросов. </a:t>
            </a:r>
          </a:p>
          <a:p>
            <a:endParaRPr lang="ru-RU" baseline="0" dirty="0" smtClean="0"/>
          </a:p>
          <a:p>
            <a:r>
              <a:rPr lang="ru-RU" baseline="0" dirty="0" smtClean="0"/>
              <a:t>В рамках нашего исследования было опрошено 510 студентов естественнонаучного профиля в Курской области и 200 – в Саратовской. По каждому обозначенному в анкете фактору риска или защиты респондентам необходимо было обозначить свое мнение об усилении, ослаблении этого фактора во время пандемии или отсутствии существенных изменений. </a:t>
            </a:r>
          </a:p>
          <a:p>
            <a:endParaRPr lang="ru-RU" baseline="0" dirty="0" smtClean="0"/>
          </a:p>
          <a:p>
            <a:r>
              <a:rPr lang="ru-RU" baseline="0" dirty="0" smtClean="0"/>
              <a:t>В обработке данных использованы экстенсивные показатели – доли респондентов, давших определенные ответы. Для их сравнения применялись критерии Стьюдента и хи-квадрат.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38D7F-3C90-488D-978B-DF864C0465BB}" type="slidenum">
              <a:rPr lang="ru-RU" smtClean="0">
                <a:solidFill>
                  <a:prstClr val="black"/>
                </a:solidFill>
              </a:rPr>
              <a:pPr/>
              <a:t>24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2615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качестве ведущих по мнению молодежи факторов риска выделены те, по которым получено статистически значимое преобладание доли негативных оценок. По мнению и курских, и саратовских студентов, из социальных факторов таковым является массовый стресс</a:t>
            </a:r>
            <a:r>
              <a:rPr lang="ru-RU" baseline="0" dirty="0" smtClean="0"/>
              <a:t>. </a:t>
            </a:r>
          </a:p>
          <a:p>
            <a:endParaRPr lang="ru-RU" baseline="0" dirty="0" smtClean="0"/>
          </a:p>
          <a:p>
            <a:r>
              <a:rPr lang="ru-RU" baseline="0" dirty="0" smtClean="0"/>
              <a:t>Факторами, по которым преобладающими были ответы об отсутствии перемен, но негативные тенденции отмечались достоверно чаще позитивных, в обеих регионах стали психотравмирующие ситуации в семье, в учебных заведениях и на работе, проблемы взаимодействия родителей и педагогов, осложняющие воспитательную работу в условиях </a:t>
            </a:r>
            <a:r>
              <a:rPr lang="ru-RU" baseline="0" dirty="0" err="1" smtClean="0"/>
              <a:t>дистанта</a:t>
            </a:r>
            <a:r>
              <a:rPr lang="ru-RU" baseline="0" dirty="0" smtClean="0"/>
              <a:t>. В Курской области сюда же попал и недостаток информации о вреде наркотиков.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F25455-951E-40AB-BAB3-65626A2CBF37}" type="slidenum">
              <a:rPr lang="ru-RU" smtClean="0">
                <a:solidFill>
                  <a:prstClr val="black"/>
                </a:solidFill>
              </a:rPr>
              <a:pPr/>
              <a:t>25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8677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оценке психологических факторов риска</a:t>
            </a:r>
            <a:r>
              <a:rPr lang="ru-RU" baseline="0" dirty="0" smtClean="0"/>
              <a:t> обобщение мнений и курских, и саратовских студентов указывает на наибольшее беспокойство по поводу неуверенности в завтрашнем дне, сложностей с долгосрочным планированием жизни и карьеры, неудовлетворенности профессией, доходом, социальным статусом. На втором месте – указание на усиление таких личностных качеств как стремление к протестному поведению и уходу от ответственности.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25455-951E-40AB-BAB3-65626A2CBF37}" type="slidenum">
              <a:rPr lang="ru-RU" smtClean="0">
                <a:solidFill>
                  <a:prstClr val="black"/>
                </a:solidFill>
              </a:rPr>
              <a:pPr/>
              <a:t>26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4649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 рассмотрении оценок социальных факторов не выявлено позиций,</a:t>
            </a:r>
            <a:r>
              <a:rPr lang="ru-RU" baseline="0" dirty="0" smtClean="0"/>
              <a:t> по которым ответы о позитивных переменах были бы преобладающими. </a:t>
            </a:r>
          </a:p>
          <a:p>
            <a:endParaRPr lang="ru-RU" baseline="0" dirty="0" smtClean="0"/>
          </a:p>
          <a:p>
            <a:r>
              <a:rPr lang="ru-RU" baseline="0" dirty="0" smtClean="0"/>
              <a:t>Преобладание ответов нейтрального характера и статистически не значимое различие числа указавших на любые перемены позволяет сделать вывод, что эти факторы молодежь в основном считает неизменными. И для Курска, и для Саратова это влияние на молодежь употребления алкоголя или наркотиков в семье и проблема появления новых </a:t>
            </a:r>
            <a:r>
              <a:rPr lang="ru-RU" baseline="0" dirty="0" err="1" smtClean="0"/>
              <a:t>психоактивных</a:t>
            </a:r>
            <a:r>
              <a:rPr lang="ru-RU" baseline="0" dirty="0" smtClean="0"/>
              <a:t> веществ. </a:t>
            </a:r>
          </a:p>
          <a:p>
            <a:endParaRPr lang="ru-RU" baseline="0" dirty="0" smtClean="0"/>
          </a:p>
          <a:p>
            <a:r>
              <a:rPr lang="ru-RU" baseline="0" dirty="0" smtClean="0"/>
              <a:t>Активность распространения наркотиков попала в эту же категорию в Курске, но среди саратовских респондентов она в числе факторов, по которым положительные сдвиги о сокращении предложения наркотиков все-таки перевесили число ответов об ухудшении ситуации. О такой же позитивной тенденции для обеих регионов можно говорить и в плане активности пропаганды наркотиков и склонения к их употреблению, а также о явлении </a:t>
            </a:r>
            <a:r>
              <a:rPr lang="ru-RU" baseline="0" dirty="0" err="1" smtClean="0"/>
              <a:t>буллинга</a:t>
            </a:r>
            <a:r>
              <a:rPr lang="ru-RU" baseline="0" dirty="0" smtClean="0"/>
              <a:t>, «травли» в подростковой среде.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25455-951E-40AB-BAB3-65626A2CBF37}" type="slidenum">
              <a:rPr lang="ru-RU" smtClean="0">
                <a:solidFill>
                  <a:prstClr val="black"/>
                </a:solidFill>
              </a:rPr>
              <a:pPr/>
              <a:t>27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3457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Из психологических факторов</a:t>
            </a:r>
            <a:r>
              <a:rPr lang="ru-RU" baseline="0" dirty="0" smtClean="0"/>
              <a:t> - </a:t>
            </a:r>
            <a:r>
              <a:rPr lang="ru-RU" dirty="0" smtClean="0"/>
              <a:t>оценки о положительной динамике в обоих регионах преобладают по таким позициям, как развитие у молодежи навыков психологической адаптации, ответственности за здоровье себя и близких. Преобладание нейтральной позиции,</a:t>
            </a:r>
            <a:r>
              <a:rPr lang="ru-RU" baseline="0" dirty="0" smtClean="0"/>
              <a:t> но наличие достоверного перевеса позитивных оценок над негативными говорит о том, что студенты и Курска, и Саратова видят положительные тенденции укрепления самодисциплины, твердости характера, способности молодых людей сопротивляться внушению. Достоверные различия, но при общем мнении о положительной тенденции, получены в плане укрепления у молодежи стремления к личностному и профессиональному росту и снижения тяги к самоутверждению с применением грубой силы.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25455-951E-40AB-BAB3-65626A2CBF37}" type="slidenum">
              <a:rPr lang="ru-RU" smtClean="0">
                <a:solidFill>
                  <a:prstClr val="black"/>
                </a:solidFill>
              </a:rPr>
              <a:pPr/>
              <a:t>28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4740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25455-951E-40AB-BAB3-65626A2CBF37}" type="slidenum">
              <a:rPr lang="ru-RU" smtClean="0">
                <a:solidFill>
                  <a:prstClr val="black"/>
                </a:solidFill>
              </a:rPr>
              <a:pPr/>
              <a:t>29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258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E4D3D-1E81-4FBE-AB9E-03034948ADB9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E4D3D-1E81-4FBE-AB9E-03034948ADB9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E4D3D-1E81-4FBE-AB9E-03034948ADB9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E4D3D-1E81-4FBE-AB9E-03034948ADB9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E4D3D-1E81-4FBE-AB9E-03034948ADB9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E4D3D-1E81-4FBE-AB9E-03034948ADB9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E4D3D-1E81-4FBE-AB9E-03034948ADB9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980C9-345D-46E5-94F5-AC8C9AA1F28F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C02F-7455-4567-A168-F9A785DAC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69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980C9-345D-46E5-94F5-AC8C9AA1F28F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C02F-7455-4567-A168-F9A785DAC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131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980C9-345D-46E5-94F5-AC8C9AA1F28F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C02F-7455-4567-A168-F9A785DAC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346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C8C7344-7E90-45CD-BA85-4DB3FC398AAE}" type="datetimeFigureOut">
              <a:rPr lang="ru-RU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6415343-C703-4877-9DDE-B3E7824825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7248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27442-D79D-4B25-A508-52EC10015378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30.05.2023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688BE-A064-4702-A5C1-CA46744686D6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470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FE77E4B-5C8E-4F1A-8CF7-DA28EFC6FB60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30.05.2023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083E99-0927-4F04-916D-69187F6CD867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9926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03F63-D8AC-4ED9-B67A-C4FCA513E790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30.05.2023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65B3C-E422-4533-B17F-57F9B49CDD7D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089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41BAB-CCBB-4649-ADD6-3A24D614C7D9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30.05.2023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BBD15-7FD1-48C1-8EAE-889C85ECCD1F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109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6C07D-6A81-46A8-83B9-C1E323980E9A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30.05.2023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FF40D-770E-402A-BFBD-8858A10BEC61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0210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7C497-F422-4639-99B8-B7E5A09BF457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30.05.2023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AE6B2-D34A-492D-B1A8-12CB7575F59C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9507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D4F90-7624-40AB-AFEF-50C901CA2C1A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30.05.2023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C6296-7ABA-481B-84C7-A6D793224833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928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980C9-345D-46E5-94F5-AC8C9AA1F28F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C02F-7455-4567-A168-F9A785DAC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4696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21C990-45F8-4E40-B858-E8A2D4BBA425}" type="datetimeFigureOut">
              <a:rPr lang="ru-RU">
                <a:solidFill>
                  <a:srgbClr val="F4E7ED"/>
                </a:solidFill>
              </a:rPr>
              <a:pPr>
                <a:defRPr/>
              </a:pPr>
              <a:t>30.05.2023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4E7ED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82FC3F-744A-4CF5-8D29-421550E2E978}" type="slidenum">
              <a:rPr lang="ru-RU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001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5097D-08E7-45E2-BEC0-9CF63CD4090F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30.05.2023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8D072-4D41-47F2-BD04-CB79C7416E32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7852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03D776-3B72-4D25-8B13-3A9311AEB0D8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30.05.2023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5660464-7448-498C-BE44-E5703879ADC9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1143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B72F4-2714-4B37-9E11-8755543C6FF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0D160-DEF8-4FB4-9E21-1F9A7F5A331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3435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BE778-2929-47C9-A21F-6366326DC90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21981-9252-43F7-9DEB-2A6E194412E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566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FF53A-73D3-4FC4-9F50-D4E4A5AE578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5742D-A5B2-4F37-AF21-9A6515B932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843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C88F-4A77-485F-A182-7770EE9795B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80C55-2EF7-4E7B-A597-9911D969A3F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9911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1FE15-66C1-4D6A-85EB-BB70450960E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BB7F6-10EE-4F06-8B0A-C4A9E3944D4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7197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48551-94FF-4C35-B90E-598DD5AE9E8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2447A-DE17-4318-9FA0-A2B56E7250D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892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91784-C9CD-4CAC-B744-727559885BD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182CC-3839-42B1-BC69-AF4DAEBEE15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977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980C9-345D-46E5-94F5-AC8C9AA1F28F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C02F-7455-4567-A168-F9A785DAC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1652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1ADEC-1ABF-4DAF-BD8D-B0AD6F5271A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FADCC-0696-4AE8-B03C-ED0DD1144BE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090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5CBAB-01CD-4FFC-A4E3-D3FD7076B65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17A32-2C19-4DDD-A7FB-122911365A8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9637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24D7A-C06D-4033-827D-B50BEF73D60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3C536-31A1-4C01-A215-23931C9CFE8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6505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E8F80-6993-4E5A-90E1-C8F8C9D0852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BB189-96A7-4832-BA12-77911DD921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909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E2AB-ADA0-4F3E-85DA-459A5FB1B7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105-4702-403F-9A04-43D7E380352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094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E2AB-ADA0-4F3E-85DA-459A5FB1B7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105-4702-403F-9A04-43D7E380352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3387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E2AB-ADA0-4F3E-85DA-459A5FB1B7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105-4702-403F-9A04-43D7E380352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4034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E2AB-ADA0-4F3E-85DA-459A5FB1B7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105-4702-403F-9A04-43D7E380352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6409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E2AB-ADA0-4F3E-85DA-459A5FB1B7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105-4702-403F-9A04-43D7E380352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1587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E2AB-ADA0-4F3E-85DA-459A5FB1B7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105-4702-403F-9A04-43D7E380352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667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980C9-345D-46E5-94F5-AC8C9AA1F28F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C02F-7455-4567-A168-F9A785DAC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6097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E2AB-ADA0-4F3E-85DA-459A5FB1B7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105-4702-403F-9A04-43D7E380352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8670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E2AB-ADA0-4F3E-85DA-459A5FB1B7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105-4702-403F-9A04-43D7E380352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0321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E2AB-ADA0-4F3E-85DA-459A5FB1B7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105-4702-403F-9A04-43D7E380352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6017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E2AB-ADA0-4F3E-85DA-459A5FB1B7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105-4702-403F-9A04-43D7E380352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00099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E2AB-ADA0-4F3E-85DA-459A5FB1B7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105-4702-403F-9A04-43D7E380352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3448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C30F-3585-44E9-B7AC-3BCBB9E883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D7D-BFE3-4AF9-BBDA-E8026BEC66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5436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C30F-3585-44E9-B7AC-3BCBB9E883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D7D-BFE3-4AF9-BBDA-E8026BEC66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8647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C30F-3585-44E9-B7AC-3BCBB9E883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D7D-BFE3-4AF9-BBDA-E8026BEC66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54976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C30F-3585-44E9-B7AC-3BCBB9E883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D7D-BFE3-4AF9-BBDA-E8026BEC66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54456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C30F-3585-44E9-B7AC-3BCBB9E883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D7D-BFE3-4AF9-BBDA-E8026BEC66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93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980C9-345D-46E5-94F5-AC8C9AA1F28F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C02F-7455-4567-A168-F9A785DAC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91607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C30F-3585-44E9-B7AC-3BCBB9E883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D7D-BFE3-4AF9-BBDA-E8026BEC66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19006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C30F-3585-44E9-B7AC-3BCBB9E883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D7D-BFE3-4AF9-BBDA-E8026BEC66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2739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C30F-3585-44E9-B7AC-3BCBB9E883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D7D-BFE3-4AF9-BBDA-E8026BEC66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6649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C30F-3585-44E9-B7AC-3BCBB9E883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D7D-BFE3-4AF9-BBDA-E8026BEC66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3128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C30F-3585-44E9-B7AC-3BCBB9E883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D7D-BFE3-4AF9-BBDA-E8026BEC66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4057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C30F-3585-44E9-B7AC-3BCBB9E883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D7D-BFE3-4AF9-BBDA-E8026BEC66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73140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C30F-3585-44E9-B7AC-3BCBB9E883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D7D-BFE3-4AF9-BBDA-E8026BEC66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33596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C30F-3585-44E9-B7AC-3BCBB9E883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D7D-BFE3-4AF9-BBDA-E8026BEC66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73662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C30F-3585-44E9-B7AC-3BCBB9E883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D7D-BFE3-4AF9-BBDA-E8026BEC66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32296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C30F-3585-44E9-B7AC-3BCBB9E883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D7D-BFE3-4AF9-BBDA-E8026BEC66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84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980C9-345D-46E5-94F5-AC8C9AA1F28F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C02F-7455-4567-A168-F9A785DAC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48794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C30F-3585-44E9-B7AC-3BCBB9E883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D7D-BFE3-4AF9-BBDA-E8026BEC66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12396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C30F-3585-44E9-B7AC-3BCBB9E883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D7D-BFE3-4AF9-BBDA-E8026BEC66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71333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C30F-3585-44E9-B7AC-3BCBB9E883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D7D-BFE3-4AF9-BBDA-E8026BEC66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91220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C30F-3585-44E9-B7AC-3BCBB9E883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D7D-BFE3-4AF9-BBDA-E8026BEC66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46577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C30F-3585-44E9-B7AC-3BCBB9E883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D7D-BFE3-4AF9-BBDA-E8026BEC66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48184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C30F-3585-44E9-B7AC-3BCBB9E883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D7D-BFE3-4AF9-BBDA-E8026BEC66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9498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C30F-3585-44E9-B7AC-3BCBB9E883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DD7D-BFE3-4AF9-BBDA-E8026BEC66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55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980C9-345D-46E5-94F5-AC8C9AA1F28F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C02F-7455-4567-A168-F9A785DAC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84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980C9-345D-46E5-94F5-AC8C9AA1F28F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C02F-7455-4567-A168-F9A785DAC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93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980C9-345D-46E5-94F5-AC8C9AA1F28F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3C02F-7455-4567-A168-F9A785DAC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091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980C9-345D-46E5-94F5-AC8C9AA1F28F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3C02F-7455-4567-A168-F9A785DAC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75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126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15856F8-4585-41E9-9E6F-07AF89943B2A}" type="datetimeFigureOut">
              <a:rPr lang="ru-RU">
                <a:solidFill>
                  <a:srgbClr val="B13F9A"/>
                </a:solidFill>
              </a:rPr>
              <a:pPr>
                <a:defRPr/>
              </a:pPr>
              <a:t>30.05.2023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B13F9A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0D3DF2A-BCB5-4A37-9A2F-67F5DDA7DD0A}" type="slidenum">
              <a:rPr lang="ru-RU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7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F906CC-3988-4F69-BCE2-6E35DA6BA60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2F992C-D600-4B03-B1A4-FC030270B3C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93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9E2AB-ADA0-4F3E-85DA-459A5FB1B7F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2A105-4702-403F-9A04-43D7E380352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2C30F-3585-44E9-B7AC-3BCBB9E883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2DD7D-BFE3-4AF9-BBDA-E8026BEC66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653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2C30F-3585-44E9-B7AC-3BCBB9E883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2DD7D-BFE3-4AF9-BBDA-E8026BEC66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67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8.xml"/><Relationship Id="rId4" Type="http://schemas.openxmlformats.org/officeDocument/2006/relationships/chart" Target="../charts/char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8.xml"/><Relationship Id="rId4" Type="http://schemas.openxmlformats.org/officeDocument/2006/relationships/chart" Target="../charts/chart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8.xml"/><Relationship Id="rId4" Type="http://schemas.openxmlformats.org/officeDocument/2006/relationships/chart" Target="../charts/chart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8.xml"/><Relationship Id="rId4" Type="http://schemas.openxmlformats.org/officeDocument/2006/relationships/chart" Target="../charts/char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Факторы риска злоупотребления </a:t>
            </a:r>
            <a:r>
              <a:rPr lang="ru-RU" dirty="0" err="1" smtClean="0"/>
              <a:t>психоактивными</a:t>
            </a:r>
            <a:r>
              <a:rPr lang="ru-RU" dirty="0" smtClean="0"/>
              <a:t> веществами. Междисциплинарная концепция </a:t>
            </a:r>
            <a:r>
              <a:rPr lang="ru-RU" dirty="0" err="1" smtClean="0"/>
              <a:t>наркопредрасположенности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869160"/>
            <a:ext cx="6400800" cy="17526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Тимошилов Владимир Игоревич –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кандидат медицинских наук, доцент кафедры общественного здоровья, организации и экономики здравоохранения ИНО ФГБОУ ВО КГМУ Минздрава России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1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239000" cy="75150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Факторы места жительства</a:t>
            </a:r>
            <a:endParaRPr lang="ru-RU" dirty="0"/>
          </a:p>
        </p:txBody>
      </p:sp>
      <p:sp>
        <p:nvSpPr>
          <p:cNvPr id="66563" name="Содержимое 2"/>
          <p:cNvSpPr>
            <a:spLocks noGrp="1"/>
          </p:cNvSpPr>
          <p:nvPr>
            <p:ph idx="1"/>
          </p:nvPr>
        </p:nvSpPr>
        <p:spPr>
          <a:xfrm>
            <a:off x="142875" y="1214438"/>
            <a:ext cx="7786688" cy="2071687"/>
          </a:xfrm>
        </p:spPr>
        <p:txBody>
          <a:bodyPr/>
          <a:lstStyle/>
          <a:p>
            <a:pPr eaLnBrk="1" hangingPunct="1"/>
            <a:r>
              <a:rPr lang="ru-RU" smtClean="0"/>
              <a:t>Высокий уровень преступности</a:t>
            </a:r>
          </a:p>
          <a:p>
            <a:pPr eaLnBrk="1" hangingPunct="1"/>
            <a:r>
              <a:rPr lang="ru-RU" smtClean="0"/>
              <a:t>Частая смена жильцов</a:t>
            </a:r>
          </a:p>
          <a:p>
            <a:pPr eaLnBrk="1" hangingPunct="1"/>
            <a:r>
              <a:rPr lang="ru-RU" smtClean="0"/>
              <a:t>Наличие мест распространения ПАВ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pic>
        <p:nvPicPr>
          <p:cNvPr id="6656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86250"/>
            <a:ext cx="2586038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88" y="4340225"/>
            <a:ext cx="3167062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126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Состояние общества</a:t>
            </a:r>
            <a:endParaRPr lang="ru-RU" dirty="0"/>
          </a:p>
        </p:txBody>
      </p:sp>
      <p:sp>
        <p:nvSpPr>
          <p:cNvPr id="68611" name="Содержимое 2"/>
          <p:cNvSpPr>
            <a:spLocks noGrp="1"/>
          </p:cNvSpPr>
          <p:nvPr>
            <p:ph idx="1"/>
          </p:nvPr>
        </p:nvSpPr>
        <p:spPr>
          <a:xfrm>
            <a:off x="214313" y="1357313"/>
            <a:ext cx="7643812" cy="2714625"/>
          </a:xfrm>
        </p:spPr>
        <p:txBody>
          <a:bodyPr/>
          <a:lstStyle/>
          <a:p>
            <a:pPr eaLnBrk="1" hangingPunct="1"/>
            <a:r>
              <a:rPr lang="ru-RU" dirty="0" smtClean="0"/>
              <a:t>Духовно-нравственное состояние</a:t>
            </a:r>
          </a:p>
          <a:p>
            <a:pPr eaLnBrk="1" hangingPunct="1"/>
            <a:r>
              <a:rPr lang="ru-RU" dirty="0" smtClean="0"/>
              <a:t>Религия</a:t>
            </a:r>
          </a:p>
          <a:p>
            <a:pPr eaLnBrk="1" hangingPunct="1"/>
            <a:r>
              <a:rPr lang="ru-RU" dirty="0" smtClean="0"/>
              <a:t>Традиции относительно употребления ПАВ</a:t>
            </a:r>
          </a:p>
          <a:p>
            <a:pPr eaLnBrk="1" hangingPunct="1"/>
            <a:r>
              <a:rPr lang="ru-RU" dirty="0" smtClean="0"/>
              <a:t>Правовые нормы</a:t>
            </a:r>
          </a:p>
          <a:p>
            <a:pPr eaLnBrk="1" hangingPunct="1"/>
            <a:r>
              <a:rPr lang="ru-RU" dirty="0" smtClean="0"/>
              <a:t>Социально-экономическая ситуация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686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32463" y="4857750"/>
            <a:ext cx="2373312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5" y="4857750"/>
            <a:ext cx="21113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75" y="4830763"/>
            <a:ext cx="2071688" cy="202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5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786313"/>
            <a:ext cx="174307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871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Факторы информационного поля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609725"/>
            <a:ext cx="7858125" cy="5105400"/>
          </a:xfrm>
        </p:spPr>
        <p:txBody>
          <a:bodyPr/>
          <a:lstStyle/>
          <a:p>
            <a:pPr eaLnBrk="1" hangingPunct="1"/>
            <a:r>
              <a:rPr lang="ru-RU" sz="2400" dirty="0" smtClean="0"/>
              <a:t>Рекламно-побудительные атрибуты </a:t>
            </a:r>
            <a:r>
              <a:rPr lang="ru-RU" sz="2400" dirty="0" err="1" smtClean="0"/>
              <a:t>наркокультуры</a:t>
            </a:r>
            <a:endParaRPr lang="ru-RU" sz="2400" dirty="0" smtClean="0"/>
          </a:p>
          <a:p>
            <a:pPr eaLnBrk="1" hangingPunct="1"/>
            <a:endParaRPr lang="ru-RU" sz="2400" dirty="0" smtClean="0"/>
          </a:p>
          <a:p>
            <a:pPr eaLnBrk="1" hangingPunct="1"/>
            <a:endParaRPr lang="ru-RU" sz="2400" dirty="0" smtClean="0"/>
          </a:p>
          <a:p>
            <a:pPr eaLnBrk="1" hangingPunct="1"/>
            <a:endParaRPr lang="ru-RU" sz="2400" dirty="0" smtClean="0"/>
          </a:p>
          <a:p>
            <a:pPr eaLnBrk="1" hangingPunct="1"/>
            <a:r>
              <a:rPr lang="ru-RU" sz="2400" dirty="0" smtClean="0"/>
              <a:t>Героизация образа наркомана или наркодилера в кино и литературе</a:t>
            </a:r>
          </a:p>
          <a:p>
            <a:pPr eaLnBrk="1" hangingPunct="1"/>
            <a:r>
              <a:rPr lang="ru-RU" sz="2400" dirty="0" smtClean="0"/>
              <a:t>Сообщения о </a:t>
            </a:r>
            <a:r>
              <a:rPr lang="ru-RU" sz="2400" dirty="0" err="1" smtClean="0"/>
              <a:t>сверхдоходности</a:t>
            </a:r>
            <a:r>
              <a:rPr lang="ru-RU" sz="2400" dirty="0" smtClean="0"/>
              <a:t> наркобизнеса, стоимости изъятых партий наркотиков</a:t>
            </a:r>
          </a:p>
          <a:p>
            <a:pPr eaLnBrk="1" hangingPunct="1"/>
            <a:r>
              <a:rPr lang="ru-RU" sz="2400" dirty="0" smtClean="0"/>
              <a:t>Лексическая и смысловая бедность молодежных развлекательных мероприятий и телепередач</a:t>
            </a:r>
          </a:p>
          <a:p>
            <a:pPr eaLnBrk="1" hangingPunct="1"/>
            <a:r>
              <a:rPr lang="ru-RU" sz="2400" dirty="0" smtClean="0"/>
              <a:t>Реклама алкоголя и сигарет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1857356" y="2000240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6000760" y="2000240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357158" y="2643182"/>
            <a:ext cx="3214710" cy="64294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white"/>
                </a:solidFill>
              </a:rPr>
              <a:t>Богемная субкультура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4572000" y="2643182"/>
            <a:ext cx="3214710" cy="64294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white"/>
                </a:solidFill>
              </a:rPr>
              <a:t>Криминальная субкультура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28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узел 3"/>
          <p:cNvSpPr/>
          <p:nvPr/>
        </p:nvSpPr>
        <p:spPr>
          <a:xfrm>
            <a:off x="3071802" y="1371942"/>
            <a:ext cx="2700000" cy="27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white"/>
                </a:solidFill>
              </a:rPr>
              <a:t>Когнитивный компонент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5192462" y="4086586"/>
            <a:ext cx="2700000" cy="27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pc="-70" dirty="0">
                <a:solidFill>
                  <a:prstClr val="white"/>
                </a:solidFill>
              </a:rPr>
              <a:t>Физиологический компонент</a:t>
            </a:r>
            <a:endParaRPr lang="ru-RU" spc="-70" dirty="0">
              <a:solidFill>
                <a:prstClr val="white"/>
              </a:solidFill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1014744" y="4086586"/>
            <a:ext cx="2700000" cy="270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white"/>
                </a:solidFill>
              </a:rPr>
              <a:t>Криминально-средовой компонент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3086446" y="3086454"/>
            <a:ext cx="2700000" cy="27000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white"/>
                </a:solidFill>
              </a:rPr>
              <a:t>НАРКОПРЕДРАС-ПОЛОЖЕННОСТЬ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214446"/>
          </a:xfrm>
        </p:spPr>
        <p:txBody>
          <a:bodyPr>
            <a:noAutofit/>
          </a:bodyPr>
          <a:lstStyle/>
          <a:p>
            <a:pPr algn="just"/>
            <a:r>
              <a:rPr lang="ru-RU" sz="2400" spc="-70" dirty="0" smtClean="0"/>
              <a:t>НАРКОПРЕДРАСПОЛОЖЕННОСТЬ - результат воздействия на человека факторов, способных повлиять на вероятность как разового или эпизодического употребления психоактивных веществ, так и возникновения зависимости от них</a:t>
            </a:r>
            <a:endParaRPr lang="ru-RU" sz="2400" spc="-70" dirty="0"/>
          </a:p>
        </p:txBody>
      </p:sp>
    </p:spTree>
    <p:extLst>
      <p:ext uri="{BB962C8B-B14F-4D97-AF65-F5344CB8AC3E}">
        <p14:creationId xmlns:p14="http://schemas.microsoft.com/office/powerpoint/2010/main" val="24944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44624"/>
            <a:ext cx="9073008" cy="864096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Пандемия </a:t>
            </a:r>
            <a:r>
              <a:rPr lang="en-US" sz="3200" dirty="0" smtClean="0"/>
              <a:t>COVID-19 –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новые медико-социальные условия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68863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000" dirty="0" smtClean="0"/>
              <a:t>Психологическая </a:t>
            </a:r>
            <a:r>
              <a:rPr lang="ru-RU" sz="2000" dirty="0" err="1" smtClean="0"/>
              <a:t>травматизация</a:t>
            </a:r>
            <a:endParaRPr lang="ru-RU" sz="2000" dirty="0" smtClean="0"/>
          </a:p>
          <a:p>
            <a:pPr>
              <a:spcBef>
                <a:spcPts val="0"/>
              </a:spcBef>
            </a:pPr>
            <a:r>
              <a:rPr lang="ru-RU" sz="2000" dirty="0" smtClean="0"/>
              <a:t>Чрезмерный акцент на </a:t>
            </a:r>
            <a:r>
              <a:rPr lang="ru-RU" sz="2000" dirty="0" err="1" smtClean="0"/>
              <a:t>ковидной</a:t>
            </a:r>
            <a:r>
              <a:rPr lang="ru-RU" sz="2000" dirty="0" smtClean="0"/>
              <a:t> тематике в информационном поле</a:t>
            </a:r>
          </a:p>
          <a:p>
            <a:pPr>
              <a:spcBef>
                <a:spcPts val="0"/>
              </a:spcBef>
            </a:pPr>
            <a:r>
              <a:rPr lang="ru-RU" sz="2000" dirty="0" smtClean="0"/>
              <a:t>Ограничительные меры и их последствия:</a:t>
            </a:r>
          </a:p>
          <a:p>
            <a:pPr marL="1079500" indent="-363538">
              <a:spcBef>
                <a:spcPts val="0"/>
              </a:spcBef>
            </a:pPr>
            <a:r>
              <a:rPr lang="ru-RU" sz="2000" dirty="0" smtClean="0"/>
              <a:t>кризис традиционных очных профилактических мероприятий на фоне потока противоречивой информации из Сети</a:t>
            </a:r>
          </a:p>
          <a:p>
            <a:pPr marL="1079500" indent="-363538">
              <a:spcBef>
                <a:spcPts val="0"/>
              </a:spcBef>
            </a:pPr>
            <a:r>
              <a:rPr lang="ru-RU" sz="2000" dirty="0" smtClean="0"/>
              <a:t>усиление влияния на молодежь семейных факторов риска/защиты</a:t>
            </a:r>
          </a:p>
          <a:p>
            <a:pPr marL="1079500" indent="-363538">
              <a:spcBef>
                <a:spcPts val="0"/>
              </a:spcBef>
            </a:pPr>
            <a:r>
              <a:rPr lang="ru-RU" sz="2000" dirty="0"/>
              <a:t>п</a:t>
            </a:r>
            <a:r>
              <a:rPr lang="ru-RU" sz="2000" dirty="0" smtClean="0"/>
              <a:t>ротиворечивые данные о состоянии </a:t>
            </a:r>
            <a:r>
              <a:rPr lang="ru-RU" sz="2000" dirty="0" err="1" smtClean="0"/>
              <a:t>наркопреступности</a:t>
            </a:r>
            <a:r>
              <a:rPr lang="ru-RU" sz="2000" dirty="0" smtClean="0"/>
              <a:t> и потреблении ПАВ</a:t>
            </a:r>
          </a:p>
          <a:p>
            <a:pPr marL="1079500" indent="-363538">
              <a:spcBef>
                <a:spcPts val="0"/>
              </a:spcBef>
            </a:pPr>
            <a:r>
              <a:rPr lang="ru-RU" sz="2000" dirty="0" smtClean="0"/>
              <a:t>поляризация стратегий полового поведения</a:t>
            </a:r>
          </a:p>
          <a:p>
            <a:pPr marL="1249363">
              <a:spcBef>
                <a:spcPts val="0"/>
              </a:spcBef>
            </a:pPr>
            <a:endParaRPr lang="ru-RU" sz="20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877080"/>
            <a:ext cx="85689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Общественное мнение и медико-социальные установки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725144"/>
            <a:ext cx="4104456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prstClr val="white"/>
                </a:solidFill>
              </a:rPr>
              <a:t>Приоритет здоровья в системе ценностей</a:t>
            </a:r>
          </a:p>
          <a:p>
            <a:r>
              <a:rPr lang="ru-RU" sz="1600" dirty="0">
                <a:solidFill>
                  <a:prstClr val="white"/>
                </a:solidFill>
              </a:rPr>
              <a:t>Рост интереса к медицинской информации</a:t>
            </a:r>
          </a:p>
          <a:p>
            <a:r>
              <a:rPr lang="ru-RU" sz="1600" dirty="0">
                <a:solidFill>
                  <a:prstClr val="white"/>
                </a:solidFill>
              </a:rPr>
              <a:t>Усиление доверия к власти и медицине</a:t>
            </a:r>
          </a:p>
          <a:p>
            <a:r>
              <a:rPr lang="ru-RU" sz="1600" dirty="0">
                <a:solidFill>
                  <a:prstClr val="white"/>
                </a:solidFill>
              </a:rPr>
              <a:t>Чувство ответственности за здоровье – свое и близких</a:t>
            </a:r>
          </a:p>
          <a:p>
            <a:r>
              <a:rPr lang="ru-RU" sz="1600" dirty="0" err="1">
                <a:solidFill>
                  <a:prstClr val="white"/>
                </a:solidFill>
              </a:rPr>
              <a:t>Самосохраняющее</a:t>
            </a:r>
            <a:r>
              <a:rPr lang="ru-RU" sz="1600" dirty="0">
                <a:solidFill>
                  <a:prstClr val="white"/>
                </a:solidFill>
              </a:rPr>
              <a:t> поведение</a:t>
            </a:r>
          </a:p>
          <a:p>
            <a:r>
              <a:rPr lang="ru-RU" sz="1600" dirty="0" err="1">
                <a:solidFill>
                  <a:prstClr val="white"/>
                </a:solidFill>
              </a:rPr>
              <a:t>Волонтерство</a:t>
            </a: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4725144"/>
            <a:ext cx="4104456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prstClr val="white"/>
                </a:solidFill>
              </a:rPr>
              <a:t>Недовольство ограничительными мерами</a:t>
            </a:r>
          </a:p>
          <a:p>
            <a:r>
              <a:rPr lang="ru-RU" sz="1600" dirty="0">
                <a:solidFill>
                  <a:prstClr val="white"/>
                </a:solidFill>
              </a:rPr>
              <a:t>Распространение «теорий заговора»</a:t>
            </a:r>
          </a:p>
          <a:p>
            <a:r>
              <a:rPr lang="ru-RU" sz="1600" dirty="0">
                <a:solidFill>
                  <a:prstClr val="white"/>
                </a:solidFill>
              </a:rPr>
              <a:t>Недоверие официальной медицине</a:t>
            </a:r>
          </a:p>
          <a:p>
            <a:r>
              <a:rPr lang="ru-RU" sz="1600" dirty="0">
                <a:solidFill>
                  <a:prstClr val="white"/>
                </a:solidFill>
              </a:rPr>
              <a:t>Рост проявлений медицинского диссидентства</a:t>
            </a:r>
          </a:p>
          <a:p>
            <a:r>
              <a:rPr lang="ru-RU" sz="1600" dirty="0">
                <a:solidFill>
                  <a:prstClr val="white"/>
                </a:solidFill>
              </a:rPr>
              <a:t>Антигосударственные протесты – явные и скрытые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159732" y="4453144"/>
            <a:ext cx="288032" cy="2447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624228" y="4453144"/>
            <a:ext cx="288032" cy="2447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43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/>
          <a:lstStyle/>
          <a:p>
            <a:r>
              <a:rPr lang="ru-RU" dirty="0" smtClean="0"/>
              <a:t>Здоровый образ жизни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47260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Личная и общественная гигиена</a:t>
            </a:r>
          </a:p>
          <a:p>
            <a:r>
              <a:rPr lang="ru-RU" dirty="0"/>
              <a:t>Отказ от вредных привычек</a:t>
            </a:r>
          </a:p>
          <a:p>
            <a:r>
              <a:rPr lang="ru-RU" dirty="0" smtClean="0"/>
              <a:t>Рациональное питание</a:t>
            </a:r>
          </a:p>
          <a:p>
            <a:r>
              <a:rPr lang="ru-RU" dirty="0" smtClean="0"/>
              <a:t>Двигательная активность</a:t>
            </a:r>
          </a:p>
          <a:p>
            <a:r>
              <a:rPr lang="ru-RU" dirty="0" smtClean="0"/>
              <a:t>Распорядок дня, режим труда и отдыха, нормализация и поддержание психоэмоционального состояния</a:t>
            </a:r>
          </a:p>
          <a:p>
            <a:r>
              <a:rPr lang="ru-RU" dirty="0" smtClean="0"/>
              <a:t>Безопасная половая жизнь</a:t>
            </a:r>
          </a:p>
          <a:p>
            <a:r>
              <a:rPr lang="ru-RU" dirty="0" smtClean="0"/>
              <a:t>Медико-санитарная культура, медицинская активность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14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r>
              <a:rPr lang="ru-RU" dirty="0" smtClean="0"/>
              <a:t>Опрос 100 врачей:</a:t>
            </a:r>
          </a:p>
          <a:p>
            <a:pPr marL="1076325"/>
            <a:r>
              <a:rPr lang="ru-RU" dirty="0" smtClean="0"/>
              <a:t>Первичное звено – 29</a:t>
            </a:r>
          </a:p>
          <a:p>
            <a:pPr marL="1076325"/>
            <a:r>
              <a:rPr lang="ru-RU" dirty="0" smtClean="0"/>
              <a:t>Организаторы здравоохранения – 29</a:t>
            </a:r>
          </a:p>
          <a:p>
            <a:pPr marL="1076325"/>
            <a:r>
              <a:rPr lang="ru-RU" dirty="0" err="1" smtClean="0"/>
              <a:t>Дерматовенерология</a:t>
            </a:r>
            <a:r>
              <a:rPr lang="ru-RU" dirty="0" smtClean="0"/>
              <a:t>, фтизиатрия, инфекционные болезни, гинекология, урология – 24</a:t>
            </a:r>
          </a:p>
          <a:p>
            <a:pPr marL="1076325"/>
            <a:r>
              <a:rPr lang="ru-RU" dirty="0" smtClean="0"/>
              <a:t>Психиатрия, психиатрия-наркология – 8</a:t>
            </a:r>
          </a:p>
          <a:p>
            <a:pPr marL="1076325"/>
            <a:r>
              <a:rPr lang="ru-RU" dirty="0" smtClean="0"/>
              <a:t>Онкология, кардиология, неврология - 10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5344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Сферы образа жизни подростков 14 – 17 лет </a:t>
            </a:r>
            <a:br>
              <a:rPr lang="ru-RU" sz="3600" dirty="0" smtClean="0"/>
            </a:br>
            <a:r>
              <a:rPr lang="ru-RU" sz="3600" dirty="0" smtClean="0"/>
              <a:t>с негативными изменениями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875650"/>
              </p:ext>
            </p:extLst>
          </p:nvPr>
        </p:nvGraphicFramePr>
        <p:xfrm>
          <a:off x="107504" y="1412776"/>
          <a:ext cx="885698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0792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19033"/>
              </p:ext>
            </p:extLst>
          </p:nvPr>
        </p:nvGraphicFramePr>
        <p:xfrm>
          <a:off x="107504" y="1412776"/>
          <a:ext cx="892899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Сферы образа жизни подростков 14 – 17 лет </a:t>
            </a:r>
            <a:br>
              <a:rPr lang="ru-RU" sz="3600" dirty="0" smtClean="0"/>
            </a:br>
            <a:r>
              <a:rPr lang="ru-RU" sz="3600" dirty="0" smtClean="0"/>
              <a:t>с позитивными изменениями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19306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Оценка изменений образа жизни </a:t>
            </a:r>
            <a:br>
              <a:rPr lang="ru-RU" sz="3600" dirty="0" smtClean="0"/>
            </a:br>
            <a:r>
              <a:rPr lang="ru-RU" sz="3600" dirty="0" smtClean="0"/>
              <a:t>молодежи 18 – 24 лет </a:t>
            </a:r>
            <a:endParaRPr lang="ru-RU" sz="36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274396"/>
              </p:ext>
            </p:extLst>
          </p:nvPr>
        </p:nvGraphicFramePr>
        <p:xfrm>
          <a:off x="107504" y="1412776"/>
          <a:ext cx="892899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4315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142852"/>
            <a:ext cx="6715172" cy="70961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/>
              <a:t>НАРКОПРЕДРАСПОЛОЖЕННОСТЬ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143000"/>
            <a:ext cx="7500937" cy="5143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/>
              <a:t>Это результат воздействия на человека факторов, способных повлиять на вероятность как разового или эпизодического употребления психоактивных веществ, так и возникновения зависимости от них. 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Среди этих факторов следует выделять </a:t>
            </a:r>
          </a:p>
          <a:p>
            <a:pPr lvl="2" eaLnBrk="1" hangingPunct="1">
              <a:lnSpc>
                <a:spcPct val="90000"/>
              </a:lnSpc>
            </a:pPr>
            <a:r>
              <a:rPr lang="ru-RU" sz="2200" dirty="0" smtClean="0"/>
              <a:t>факторы риска (повышающие вероятность наркотизации) </a:t>
            </a:r>
          </a:p>
          <a:p>
            <a:pPr lvl="2" eaLnBrk="1" hangingPunct="1">
              <a:lnSpc>
                <a:spcPct val="90000"/>
              </a:lnSpc>
            </a:pPr>
            <a:r>
              <a:rPr lang="ru-RU" sz="2200" dirty="0" smtClean="0"/>
              <a:t>и факторы защиты (снижающие вероятность наркотизации).</a:t>
            </a:r>
            <a:r>
              <a:rPr lang="ru-RU" dirty="0" smtClean="0"/>
              <a:t> </a:t>
            </a:r>
          </a:p>
        </p:txBody>
      </p:sp>
      <p:pic>
        <p:nvPicPr>
          <p:cNvPr id="5325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4808538"/>
            <a:ext cx="2400300" cy="204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688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853695"/>
              </p:ext>
            </p:extLst>
          </p:nvPr>
        </p:nvGraphicFramePr>
        <p:xfrm>
          <a:off x="107504" y="1340768"/>
          <a:ext cx="892899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Оценка изменений образа жизни </a:t>
            </a:r>
            <a:br>
              <a:rPr lang="ru-RU" sz="3600" dirty="0" smtClean="0"/>
            </a:br>
            <a:r>
              <a:rPr lang="ru-RU" sz="3600" dirty="0" smtClean="0"/>
              <a:t>молодежи 25 - 35 лет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905187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Обобщенная оценка характера изменений </a:t>
            </a:r>
            <a:br>
              <a:rPr lang="ru-RU" sz="3200" dirty="0" smtClean="0"/>
            </a:br>
            <a:r>
              <a:rPr lang="ru-RU" sz="3200" dirty="0" smtClean="0"/>
              <a:t>по сферам образа жизни молодежи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437216"/>
              </p:ext>
            </p:extLst>
          </p:nvPr>
        </p:nvGraphicFramePr>
        <p:xfrm>
          <a:off x="179512" y="1412780"/>
          <a:ext cx="8784976" cy="5256578"/>
        </p:xfrm>
        <a:graphic>
          <a:graphicData uri="http://schemas.openxmlformats.org/drawingml/2006/table">
            <a:tbl>
              <a:tblPr firstRow="1" firstCol="1" bandRow="1"/>
              <a:tblGrid>
                <a:gridCol w="3797928"/>
                <a:gridCol w="1672939"/>
                <a:gridCol w="1672939"/>
                <a:gridCol w="1641170"/>
              </a:tblGrid>
              <a:tr h="43804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Сфера образа жизни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Обобщенная оценка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 – 17 лет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 – 24 года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 – 35 лет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Питание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Желтый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Оранжевый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Оранжевый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876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Повседневная двигательная активность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38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Спорт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38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Вредные привычки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Желтый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Оранжевый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38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Половая жизнь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Желтый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Оранжевый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Оранжевый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38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Распорядок дня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Оранжевый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38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Режим труда и отдыха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38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Гигиена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Зеленый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Зеленый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Зеленый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38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Психологическое состояние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Красный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Красный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855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Оценка изменения внимания подростков и молодежи к своему здоровью в период пандемии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252644"/>
              </p:ext>
            </p:extLst>
          </p:nvPr>
        </p:nvGraphicFramePr>
        <p:xfrm>
          <a:off x="179512" y="1196752"/>
          <a:ext cx="878497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757679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576064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Профессиональное медицинское сообщество указывает на отрицательное воздействие социальных факторов пандемии на физическую активность, соблюдение режима труда и отдыха и психологическое состояние молодежи всех возрастных групп.</a:t>
            </a:r>
          </a:p>
          <a:p>
            <a:r>
              <a:rPr lang="ru-RU" dirty="0" smtClean="0"/>
              <a:t>Врачи и организаторы здравоохранения отмечают, что в более старших возрастных категориях чаще по сравнению с младшими происходят  отклонения от нормального и безопасного поведения в сферах питания, распорядка дня, половой жизни и вредных привычек – выраженность проблем в данных сферах растет с возрастом; при  этом с возрастом растет внимание к своему здоровью</a:t>
            </a:r>
          </a:p>
          <a:p>
            <a:r>
              <a:rPr lang="ru-RU" dirty="0" smtClean="0"/>
              <a:t>Для всех возрастных категорий специалисты наблюдают укрепление гигиенических привычек</a:t>
            </a:r>
          </a:p>
          <a:p>
            <a:r>
              <a:rPr lang="ru-RU" dirty="0" smtClean="0"/>
              <a:t>Следует ожидать наиболее значительный рост распространенности поведенческих факторов риска для здоровья в категории работающей молодежи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40034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5221059" y="4365107"/>
            <a:ext cx="3672408" cy="1008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Опрос 200 студентов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4110" y="4365107"/>
            <a:ext cx="3672408" cy="1008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Опрос </a:t>
            </a:r>
            <a:r>
              <a:rPr lang="ru-RU" dirty="0">
                <a:solidFill>
                  <a:prstClr val="white"/>
                </a:solidFill>
              </a:rPr>
              <a:t>510 </a:t>
            </a:r>
            <a:r>
              <a:rPr lang="ru-RU" dirty="0">
                <a:solidFill>
                  <a:prstClr val="white"/>
                </a:solidFill>
              </a:rPr>
              <a:t>студентов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Программа исследования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836712"/>
            <a:ext cx="871296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prstClr val="white"/>
                </a:solidFill>
              </a:rPr>
              <a:t>Цель исследования – сопоставить самооценку изменений факторов </a:t>
            </a:r>
            <a:r>
              <a:rPr lang="ru-RU" sz="2000" dirty="0" err="1">
                <a:solidFill>
                  <a:prstClr val="white"/>
                </a:solidFill>
              </a:rPr>
              <a:t>наркопредрасположенности</a:t>
            </a:r>
            <a:r>
              <a:rPr lang="ru-RU" sz="2000" dirty="0">
                <a:solidFill>
                  <a:prstClr val="white"/>
                </a:solidFill>
              </a:rPr>
              <a:t> </a:t>
            </a:r>
            <a:r>
              <a:rPr lang="ru-RU" sz="2000" dirty="0" smtClean="0">
                <a:solidFill>
                  <a:prstClr val="white"/>
                </a:solidFill>
              </a:rPr>
              <a:t>студенческой молодежью Курской </a:t>
            </a:r>
            <a:r>
              <a:rPr lang="ru-RU" sz="2000" dirty="0">
                <a:solidFill>
                  <a:prstClr val="white"/>
                </a:solidFill>
              </a:rPr>
              <a:t>и Саратовской областей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5131" y="2348880"/>
            <a:ext cx="136253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Курск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3724735" y="4905164"/>
            <a:ext cx="1496324" cy="0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3707903" y="5182526"/>
            <a:ext cx="1584177" cy="11988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solidFill>
                  <a:prstClr val="white"/>
                </a:solidFill>
              </a:rPr>
              <a:t>Сравне-ние</a:t>
            </a: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1788790" y="2060851"/>
            <a:ext cx="323048" cy="23042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6965773" y="2060848"/>
            <a:ext cx="323048" cy="23042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524303" y="2348880"/>
            <a:ext cx="136253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Саратов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267745" y="2348880"/>
            <a:ext cx="453650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prstClr val="white"/>
                </a:solidFill>
              </a:rPr>
              <a:t>Самооценка направленности изменений по каждой сфере жизнедеятельности или выраженности личностных качеств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708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/>
              <a:t>Социальные факторы с выявленным преобладанием негативных тенденций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4040188" cy="43204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/>
              <a:t>Курск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24749"/>
            <a:ext cx="4041775" cy="36003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/>
              <a:t>Саратов</a:t>
            </a:r>
          </a:p>
        </p:txBody>
      </p:sp>
      <p:graphicFrame>
        <p:nvGraphicFramePr>
          <p:cNvPr id="7" name="Объект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85497893"/>
              </p:ext>
            </p:extLst>
          </p:nvPr>
        </p:nvGraphicFramePr>
        <p:xfrm>
          <a:off x="107506" y="1556792"/>
          <a:ext cx="439248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Объект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39753371"/>
              </p:ext>
            </p:extLst>
          </p:nvPr>
        </p:nvGraphicFramePr>
        <p:xfrm>
          <a:off x="4572000" y="1556792"/>
          <a:ext cx="44644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07506" y="1916832"/>
            <a:ext cx="3960440" cy="936104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6" y="2924944"/>
            <a:ext cx="3960440" cy="3528392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1916832"/>
            <a:ext cx="4104456" cy="936104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2924944"/>
            <a:ext cx="4104456" cy="2664296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54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6" y="44624"/>
            <a:ext cx="8928992" cy="1143000"/>
          </a:xfrm>
        </p:spPr>
        <p:txBody>
          <a:bodyPr>
            <a:noAutofit/>
          </a:bodyPr>
          <a:lstStyle/>
          <a:p>
            <a:r>
              <a:rPr lang="ru-RU" sz="2800" dirty="0"/>
              <a:t>Психологические и личностные факторы с выявленным преобладанием негативных тенденций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4040188" cy="43204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/>
              <a:t>Курск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24748"/>
            <a:ext cx="4041775" cy="38171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/>
              <a:t>Саратов</a:t>
            </a:r>
          </a:p>
        </p:txBody>
      </p:sp>
      <p:graphicFrame>
        <p:nvGraphicFramePr>
          <p:cNvPr id="11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3553033"/>
              </p:ext>
            </p:extLst>
          </p:nvPr>
        </p:nvGraphicFramePr>
        <p:xfrm>
          <a:off x="107505" y="1484784"/>
          <a:ext cx="4464496" cy="5256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8231418"/>
              </p:ext>
            </p:extLst>
          </p:nvPr>
        </p:nvGraphicFramePr>
        <p:xfrm>
          <a:off x="4679505" y="1575945"/>
          <a:ext cx="4429000" cy="5256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5496" y="2060848"/>
            <a:ext cx="4104456" cy="223224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496" y="4445496"/>
            <a:ext cx="4104456" cy="2232248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4008" y="2060848"/>
            <a:ext cx="4104456" cy="223224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4008" y="4445496"/>
            <a:ext cx="4104456" cy="2232248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22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6" y="44624"/>
            <a:ext cx="8928992" cy="1143000"/>
          </a:xfrm>
        </p:spPr>
        <p:txBody>
          <a:bodyPr>
            <a:noAutofit/>
          </a:bodyPr>
          <a:lstStyle/>
          <a:p>
            <a:r>
              <a:rPr lang="ru-RU" sz="2800" dirty="0"/>
              <a:t>Социальные факторы с выявленным преобладанием нейтральных и позитивных тенденций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4040188" cy="43204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/>
              <a:t>Курск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24748"/>
            <a:ext cx="4041775" cy="38171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/>
              <a:t>Саратов</a:t>
            </a:r>
          </a:p>
        </p:txBody>
      </p:sp>
      <p:graphicFrame>
        <p:nvGraphicFramePr>
          <p:cNvPr id="1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132329"/>
              </p:ext>
            </p:extLst>
          </p:nvPr>
        </p:nvGraphicFramePr>
        <p:xfrm>
          <a:off x="179391" y="1412777"/>
          <a:ext cx="4320604" cy="5256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699120"/>
              </p:ext>
            </p:extLst>
          </p:nvPr>
        </p:nvGraphicFramePr>
        <p:xfrm>
          <a:off x="4716018" y="1484784"/>
          <a:ext cx="4320604" cy="5256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0595" y="4365104"/>
            <a:ext cx="4104456" cy="2232248"/>
          </a:xfrm>
          <a:prstGeom prst="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7333" y="3573016"/>
            <a:ext cx="4104456" cy="3096344"/>
          </a:xfrm>
          <a:prstGeom prst="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67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6" y="44624"/>
            <a:ext cx="8928992" cy="1143000"/>
          </a:xfrm>
        </p:spPr>
        <p:txBody>
          <a:bodyPr>
            <a:noAutofit/>
          </a:bodyPr>
          <a:lstStyle/>
          <a:p>
            <a:r>
              <a:rPr lang="ru-RU" sz="2800" dirty="0"/>
              <a:t>Психологические и личностные факторы с выявленным преобладанием нейтральных и позитивных тенденций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4040188" cy="43204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/>
              <a:t>Курск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980732"/>
            <a:ext cx="4041775" cy="38171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/>
              <a:t>Саратов</a:t>
            </a:r>
          </a:p>
        </p:txBody>
      </p:sp>
      <p:graphicFrame>
        <p:nvGraphicFramePr>
          <p:cNvPr id="9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7495136"/>
              </p:ext>
            </p:extLst>
          </p:nvPr>
        </p:nvGraphicFramePr>
        <p:xfrm>
          <a:off x="179390" y="1124744"/>
          <a:ext cx="4320603" cy="5544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139457"/>
              </p:ext>
            </p:extLst>
          </p:nvPr>
        </p:nvGraphicFramePr>
        <p:xfrm>
          <a:off x="4644008" y="1196756"/>
          <a:ext cx="4320603" cy="5544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0595" y="2636912"/>
            <a:ext cx="4104456" cy="2448272"/>
          </a:xfrm>
          <a:prstGeom prst="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595" y="5157192"/>
            <a:ext cx="4104456" cy="1512168"/>
          </a:xfrm>
          <a:prstGeom prst="rect">
            <a:avLst/>
          </a:prstGeom>
          <a:noFill/>
          <a:ln w="50800">
            <a:solidFill>
              <a:srgbClr val="01ED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44008" y="4725144"/>
            <a:ext cx="4104456" cy="1955601"/>
          </a:xfrm>
          <a:prstGeom prst="rect">
            <a:avLst/>
          </a:prstGeom>
          <a:noFill/>
          <a:ln w="50800">
            <a:solidFill>
              <a:srgbClr val="01ED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4008" y="2204864"/>
            <a:ext cx="4104456" cy="2448272"/>
          </a:xfrm>
          <a:prstGeom prst="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3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/>
          <a:lstStyle/>
          <a:p>
            <a:r>
              <a:rPr lang="ru-RU" dirty="0"/>
              <a:t>Выводы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Студенты </a:t>
            </a:r>
            <a:r>
              <a:rPr lang="ru-RU" dirty="0" smtClean="0"/>
              <a:t>в </a:t>
            </a:r>
            <a:r>
              <a:rPr lang="ru-RU" dirty="0"/>
              <a:t>период пандемии подвержены выраженным стрессовым воздействиям социально-политической обстановки, с которыми связано обострение личностных факторов риска неуверенности в завтрашнем дне, неудовлетворенности профессией и достатком, стремления к протестам и уходу от ответственности</a:t>
            </a:r>
          </a:p>
          <a:p>
            <a:r>
              <a:rPr lang="ru-RU" dirty="0"/>
              <a:t>Из социальных факторов риска для студентов </a:t>
            </a:r>
            <a:r>
              <a:rPr lang="ru-RU" dirty="0" smtClean="0"/>
              <a:t>возросла </a:t>
            </a:r>
            <a:r>
              <a:rPr lang="ru-RU" dirty="0"/>
              <a:t>значимость неблагоприятной обстановки в семье</a:t>
            </a:r>
          </a:p>
          <a:p>
            <a:r>
              <a:rPr lang="ru-RU" dirty="0"/>
              <a:t>Источником факторов риска в учебном заведении являются педагоги и руководство, а выраженность факторов, связанных с взаимоотношениями самой молодежи, снизилась</a:t>
            </a:r>
          </a:p>
          <a:p>
            <a:r>
              <a:rPr lang="ru-RU" dirty="0"/>
              <a:t>Значение факторов риска, связанных с активностью предложения незаконных НДВ, для студентов </a:t>
            </a:r>
            <a:r>
              <a:rPr lang="ru-RU" dirty="0" smtClean="0"/>
              <a:t>имеет </a:t>
            </a:r>
            <a:r>
              <a:rPr lang="ru-RU" dirty="0"/>
              <a:t>тенденцию к снижению</a:t>
            </a:r>
          </a:p>
          <a:p>
            <a:r>
              <a:rPr lang="ru-RU" dirty="0"/>
              <a:t>На фоне пандемии и борьбы с ней, в которую были вовлечены в том числе и студенты-медики, произошло развитие и укрепление целого ряда факторов защиты: психологических адаптационных механизмов, твердости характера, ответственности, самодисциплины, умения противодействовать внушению и убеждению, стремления к личностному и профессиональному росту, подкрепленному пониманием ценности здоровья для будущих успехов</a:t>
            </a:r>
          </a:p>
          <a:p>
            <a:endParaRPr lang="ru-RU" dirty="0"/>
          </a:p>
          <a:p>
            <a:r>
              <a:rPr lang="ru-RU" b="1" dirty="0" smtClean="0">
                <a:solidFill>
                  <a:srgbClr val="FF0000"/>
                </a:solidFill>
              </a:rPr>
              <a:t>Выраженной региональной специфики в восприятии молодежью факторов </a:t>
            </a:r>
            <a:r>
              <a:rPr lang="ru-RU" b="1" dirty="0" err="1" smtClean="0">
                <a:solidFill>
                  <a:srgbClr val="FF0000"/>
                </a:solidFill>
              </a:rPr>
              <a:t>наркопредрасположенности</a:t>
            </a:r>
            <a:r>
              <a:rPr lang="ru-RU" b="1" dirty="0" smtClean="0">
                <a:solidFill>
                  <a:srgbClr val="FF0000"/>
                </a:solidFill>
              </a:rPr>
              <a:t>, связанных с пандемией, НЕ УСТАНОВЛЕНО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Выявленные </a:t>
            </a:r>
            <a:r>
              <a:rPr lang="ru-RU" b="1" dirty="0">
                <a:solidFill>
                  <a:srgbClr val="FF0000"/>
                </a:solidFill>
              </a:rPr>
              <a:t>закономерности требуют повышения внимания к вопросам психологического обеспечения учебного процесса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42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143250" y="2571750"/>
            <a:ext cx="5643563" cy="3643313"/>
          </a:xfrm>
          <a:prstGeom prst="rect">
            <a:avLst/>
          </a:prstGeom>
          <a:solidFill>
            <a:srgbClr val="07D7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>
              <a:solidFill>
                <a:srgbClr val="FFFF00"/>
              </a:solidFill>
            </a:endParaRPr>
          </a:p>
          <a:p>
            <a:pPr algn="ctr">
              <a:defRPr/>
            </a:pPr>
            <a:endParaRPr lang="ru-RU" b="1">
              <a:solidFill>
                <a:srgbClr val="FFFF00"/>
              </a:solidFill>
            </a:endParaRPr>
          </a:p>
          <a:p>
            <a:pPr algn="ctr">
              <a:defRPr/>
            </a:pPr>
            <a:endParaRPr lang="ru-RU" b="1">
              <a:solidFill>
                <a:srgbClr val="FFFF00"/>
              </a:solidFill>
            </a:endParaRPr>
          </a:p>
          <a:p>
            <a:pPr algn="ctr">
              <a:defRPr/>
            </a:pPr>
            <a:endParaRPr lang="ru-RU" b="1">
              <a:solidFill>
                <a:srgbClr val="FFFF00"/>
              </a:solidFill>
            </a:endParaRPr>
          </a:p>
          <a:p>
            <a:pPr algn="ctr">
              <a:defRPr/>
            </a:pPr>
            <a:endParaRPr lang="ru-RU" b="1">
              <a:solidFill>
                <a:srgbClr val="FFFF00"/>
              </a:solidFill>
            </a:endParaRPr>
          </a:p>
          <a:p>
            <a:pPr algn="ctr">
              <a:defRPr/>
            </a:pPr>
            <a:endParaRPr lang="ru-RU" b="1">
              <a:solidFill>
                <a:srgbClr val="FFFF00"/>
              </a:solidFill>
            </a:endParaRPr>
          </a:p>
          <a:p>
            <a:pPr algn="ctr">
              <a:defRPr/>
            </a:pPr>
            <a:endParaRPr lang="ru-RU" b="1">
              <a:solidFill>
                <a:srgbClr val="FFFF00"/>
              </a:solidFill>
            </a:endParaRPr>
          </a:p>
          <a:p>
            <a:pPr algn="ctr">
              <a:defRPr/>
            </a:pPr>
            <a:endParaRPr lang="ru-RU" b="1">
              <a:solidFill>
                <a:srgbClr val="FFFF00"/>
              </a:solidFill>
            </a:endParaRPr>
          </a:p>
          <a:p>
            <a:pPr algn="ctr">
              <a:defRPr/>
            </a:pPr>
            <a:endParaRPr lang="ru-RU" b="1">
              <a:solidFill>
                <a:srgbClr val="FFFF00"/>
              </a:solidFill>
            </a:endParaRPr>
          </a:p>
          <a:p>
            <a:pPr algn="ctr">
              <a:defRPr/>
            </a:pPr>
            <a:r>
              <a:rPr lang="ru-RU" sz="2000" b="1">
                <a:solidFill>
                  <a:srgbClr val="FFFF00"/>
                </a:solidFill>
              </a:rPr>
              <a:t>Модифицируемые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2875" y="2571750"/>
            <a:ext cx="2857500" cy="364331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>
              <a:solidFill>
                <a:srgbClr val="FFFF00"/>
              </a:solidFill>
            </a:endParaRPr>
          </a:p>
          <a:p>
            <a:pPr algn="ctr">
              <a:defRPr/>
            </a:pPr>
            <a:endParaRPr lang="ru-RU" b="1">
              <a:solidFill>
                <a:srgbClr val="FFFF00"/>
              </a:solidFill>
            </a:endParaRPr>
          </a:p>
          <a:p>
            <a:pPr algn="ctr">
              <a:defRPr/>
            </a:pPr>
            <a:endParaRPr lang="ru-RU" b="1">
              <a:solidFill>
                <a:srgbClr val="FFFF00"/>
              </a:solidFill>
            </a:endParaRPr>
          </a:p>
          <a:p>
            <a:pPr algn="ctr">
              <a:defRPr/>
            </a:pPr>
            <a:endParaRPr lang="ru-RU" b="1">
              <a:solidFill>
                <a:srgbClr val="FFFF00"/>
              </a:solidFill>
            </a:endParaRPr>
          </a:p>
          <a:p>
            <a:pPr algn="ctr">
              <a:defRPr/>
            </a:pPr>
            <a:endParaRPr lang="ru-RU" b="1">
              <a:solidFill>
                <a:srgbClr val="FFFF00"/>
              </a:solidFill>
            </a:endParaRPr>
          </a:p>
          <a:p>
            <a:pPr algn="ctr">
              <a:defRPr/>
            </a:pPr>
            <a:endParaRPr lang="ru-RU" b="1">
              <a:solidFill>
                <a:srgbClr val="FFFF00"/>
              </a:solidFill>
            </a:endParaRPr>
          </a:p>
          <a:p>
            <a:pPr algn="ctr">
              <a:defRPr/>
            </a:pPr>
            <a:endParaRPr lang="ru-RU" b="1">
              <a:solidFill>
                <a:srgbClr val="FFFF00"/>
              </a:solidFill>
            </a:endParaRPr>
          </a:p>
          <a:p>
            <a:pPr algn="ctr">
              <a:defRPr/>
            </a:pPr>
            <a:endParaRPr lang="ru-RU" b="1">
              <a:solidFill>
                <a:srgbClr val="FFFF00"/>
              </a:solidFill>
            </a:endParaRPr>
          </a:p>
          <a:p>
            <a:pPr algn="ctr">
              <a:defRPr/>
            </a:pPr>
            <a:endParaRPr lang="ru-RU" b="1">
              <a:solidFill>
                <a:srgbClr val="FFFF00"/>
              </a:solidFill>
            </a:endParaRPr>
          </a:p>
          <a:p>
            <a:pPr algn="ctr">
              <a:defRPr/>
            </a:pPr>
            <a:r>
              <a:rPr lang="ru-RU" sz="2000" b="1">
                <a:solidFill>
                  <a:srgbClr val="FFFF00"/>
                </a:solidFill>
              </a:rPr>
              <a:t>Немодифицируемые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500" y="1000125"/>
            <a:ext cx="80010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prstClr val="white"/>
                </a:solidFill>
              </a:rPr>
              <a:t>ФАКТОРЫ РИСКА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625" y="2714625"/>
            <a:ext cx="2357438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Биологические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57563" y="2714625"/>
            <a:ext cx="2357437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Психологические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00750" y="2714625"/>
            <a:ext cx="2357438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Социальные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1571625" y="1857375"/>
            <a:ext cx="214313" cy="857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357688" y="1857375"/>
            <a:ext cx="214312" cy="857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7072313" y="1857375"/>
            <a:ext cx="214312" cy="857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43500" y="4000500"/>
            <a:ext cx="171450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Семейные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000875" y="4000500"/>
            <a:ext cx="171450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Внесемейные</a:t>
            </a:r>
          </a:p>
        </p:txBody>
      </p:sp>
      <p:sp>
        <p:nvSpPr>
          <p:cNvPr id="18" name="Стрелка вниз 17"/>
          <p:cNvSpPr/>
          <p:nvPr/>
        </p:nvSpPr>
        <p:spPr>
          <a:xfrm>
            <a:off x="6286500" y="3571875"/>
            <a:ext cx="214313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7358063" y="3571875"/>
            <a:ext cx="214312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313" y="4000500"/>
            <a:ext cx="1214437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prstClr val="white"/>
                </a:solidFill>
              </a:rPr>
              <a:t>Специфи-ческие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714500" y="4000500"/>
            <a:ext cx="1214438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prstClr val="white"/>
                </a:solidFill>
              </a:rPr>
              <a:t>Неспеци-фические</a:t>
            </a:r>
          </a:p>
        </p:txBody>
      </p:sp>
      <p:sp>
        <p:nvSpPr>
          <p:cNvPr id="19" name="Стрелка вниз 18"/>
          <p:cNvSpPr/>
          <p:nvPr/>
        </p:nvSpPr>
        <p:spPr>
          <a:xfrm>
            <a:off x="714375" y="3571875"/>
            <a:ext cx="214313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2214563" y="3571875"/>
            <a:ext cx="214312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105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249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21644" cy="91045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Биологические факторы риска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4" y="1412776"/>
            <a:ext cx="8821613" cy="530234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Наследственность, отягощенная по наркологическим расстройствам и психоневрологическим заболеваниям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Генетически детерминированные особенности метаболизма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Особенности функционирования рецепторов головного мозга, специфические электрофизиологические параметры</a:t>
            </a:r>
            <a:endParaRPr lang="ru-RU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581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375" cy="7143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Психологические факторы риска</a:t>
            </a:r>
            <a:endParaRPr lang="ru-RU" dirty="0"/>
          </a:p>
        </p:txBody>
      </p:sp>
      <p:sp>
        <p:nvSpPr>
          <p:cNvPr id="5" name="Блок-схема: узел 4"/>
          <p:cNvSpPr/>
          <p:nvPr/>
        </p:nvSpPr>
        <p:spPr>
          <a:xfrm>
            <a:off x="1643063" y="1071563"/>
            <a:ext cx="2233612" cy="2162175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prstClr val="white"/>
                </a:solidFill>
              </a:rPr>
              <a:t>Низкий уровень образования и культуры</a:t>
            </a:r>
          </a:p>
        </p:txBody>
      </p:sp>
      <p:sp>
        <p:nvSpPr>
          <p:cNvPr id="6" name="Блок-схема: узел 5"/>
          <p:cNvSpPr/>
          <p:nvPr/>
        </p:nvSpPr>
        <p:spPr>
          <a:xfrm>
            <a:off x="1143000" y="2571750"/>
            <a:ext cx="2233613" cy="2162175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prstClr val="white"/>
                </a:solidFill>
              </a:rPr>
              <a:t>Нездоровое любопытство</a:t>
            </a:r>
          </a:p>
        </p:txBody>
      </p:sp>
      <p:sp>
        <p:nvSpPr>
          <p:cNvPr id="7" name="Блок-схема: узел 6"/>
          <p:cNvSpPr/>
          <p:nvPr/>
        </p:nvSpPr>
        <p:spPr>
          <a:xfrm>
            <a:off x="5715000" y="2500313"/>
            <a:ext cx="2233613" cy="2162175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err="1">
                <a:solidFill>
                  <a:prstClr val="white"/>
                </a:solidFill>
              </a:rPr>
              <a:t>Неадаптив-ность</a:t>
            </a:r>
            <a:r>
              <a:rPr lang="ru-RU" sz="1600" dirty="0">
                <a:solidFill>
                  <a:prstClr val="white"/>
                </a:solidFill>
              </a:rPr>
              <a:t> поведения</a:t>
            </a:r>
          </a:p>
        </p:txBody>
      </p:sp>
      <p:sp>
        <p:nvSpPr>
          <p:cNvPr id="11" name="Блок-схема: узел 10"/>
          <p:cNvSpPr/>
          <p:nvPr/>
        </p:nvSpPr>
        <p:spPr>
          <a:xfrm>
            <a:off x="5357813" y="4071938"/>
            <a:ext cx="2233612" cy="2162175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prstClr val="white"/>
                </a:solidFill>
              </a:rPr>
              <a:t>Низкая самооценка</a:t>
            </a:r>
          </a:p>
        </p:txBody>
      </p:sp>
      <p:sp>
        <p:nvSpPr>
          <p:cNvPr id="8" name="Блок-схема: узел 7"/>
          <p:cNvSpPr/>
          <p:nvPr/>
        </p:nvSpPr>
        <p:spPr>
          <a:xfrm>
            <a:off x="3500438" y="4695825"/>
            <a:ext cx="2233612" cy="2162175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prstClr val="white"/>
                </a:solidFill>
              </a:rPr>
              <a:t>Склонность к подражанию и внушаемость</a:t>
            </a:r>
          </a:p>
        </p:txBody>
      </p:sp>
      <p:sp>
        <p:nvSpPr>
          <p:cNvPr id="10" name="Блок-схема: узел 9"/>
          <p:cNvSpPr/>
          <p:nvPr/>
        </p:nvSpPr>
        <p:spPr>
          <a:xfrm>
            <a:off x="5148263" y="981075"/>
            <a:ext cx="2233612" cy="2162175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prstClr val="white"/>
                </a:solidFill>
              </a:rPr>
              <a:t>Акцентуации характера</a:t>
            </a:r>
          </a:p>
        </p:txBody>
      </p:sp>
      <p:sp>
        <p:nvSpPr>
          <p:cNvPr id="9" name="Блок-схема: узел 8"/>
          <p:cNvSpPr/>
          <p:nvPr/>
        </p:nvSpPr>
        <p:spPr>
          <a:xfrm>
            <a:off x="3429000" y="642938"/>
            <a:ext cx="2233613" cy="2162175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err="1">
                <a:solidFill>
                  <a:prstClr val="white"/>
                </a:solidFill>
              </a:rPr>
              <a:t>Нейрональная</a:t>
            </a:r>
            <a:r>
              <a:rPr lang="ru-RU" sz="1600" dirty="0">
                <a:solidFill>
                  <a:prstClr val="white"/>
                </a:solidFill>
              </a:rPr>
              <a:t> и поведенческая </a:t>
            </a:r>
            <a:r>
              <a:rPr lang="ru-RU" sz="1600" dirty="0" err="1">
                <a:solidFill>
                  <a:prstClr val="white"/>
                </a:solidFill>
              </a:rPr>
              <a:t>расторможен-ность</a:t>
            </a: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12" name="Блок-схема: узел 11"/>
          <p:cNvSpPr/>
          <p:nvPr/>
        </p:nvSpPr>
        <p:spPr>
          <a:xfrm>
            <a:off x="1643063" y="4143375"/>
            <a:ext cx="2233612" cy="2162175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prstClr val="white"/>
                </a:solidFill>
              </a:rPr>
              <a:t>Склонность к </a:t>
            </a:r>
            <a:r>
              <a:rPr lang="ru-RU" sz="1600" dirty="0">
                <a:solidFill>
                  <a:prstClr val="white"/>
                </a:solidFill>
              </a:rPr>
              <a:t>риску, эпатажу, протесту</a:t>
            </a: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3214688" y="2357438"/>
            <a:ext cx="2786062" cy="271462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prstClr val="white"/>
                </a:solidFill>
              </a:rPr>
              <a:t>Профилактическая работа, </a:t>
            </a:r>
          </a:p>
          <a:p>
            <a:pPr algn="ctr">
              <a:defRPr/>
            </a:pPr>
            <a:r>
              <a:rPr lang="ru-RU" sz="1600" dirty="0">
                <a:solidFill>
                  <a:prstClr val="white"/>
                </a:solidFill>
              </a:rPr>
              <a:t>направленная на формирование знаний, установок</a:t>
            </a:r>
            <a:r>
              <a:rPr lang="ru-RU" sz="1600" dirty="0">
                <a:solidFill>
                  <a:prstClr val="white"/>
                </a:solidFill>
              </a:rPr>
              <a:t>,  </a:t>
            </a:r>
            <a:r>
              <a:rPr lang="ru-RU" sz="1600" dirty="0">
                <a:solidFill>
                  <a:prstClr val="white"/>
                </a:solidFill>
              </a:rPr>
              <a:t>убеждений и навыков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296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 animBg="1"/>
      <p:bldP spid="8" grpId="0" animBg="1"/>
      <p:bldP spid="10" grpId="0" animBg="1"/>
      <p:bldP spid="9" grpId="0" animBg="1"/>
      <p:bldP spid="1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68006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Семейные факторы риска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214438"/>
            <a:ext cx="8856984" cy="552693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Социальное неблагополучие и неудовлетворенность социальным статусом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Семья как пример в поведении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Психологический климат в семье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Правила в отношении употребления ПАВ, наличие у родителей соответствующих знаний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Качество взаимодействия между родителями и социальными институтами, участвующими в воспитании ребенка</a:t>
            </a:r>
            <a:endParaRPr lang="ru-RU" sz="2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436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93652" cy="92869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Факторы </a:t>
            </a:r>
            <a:r>
              <a:rPr lang="ru-RU" dirty="0" err="1" smtClean="0"/>
              <a:t>внесемейного</a:t>
            </a:r>
            <a:r>
              <a:rPr lang="ru-RU" dirty="0" smtClean="0"/>
              <a:t> окружения</a:t>
            </a:r>
            <a:endParaRPr lang="ru-RU" dirty="0"/>
          </a:p>
        </p:txBody>
      </p:sp>
      <p:sp>
        <p:nvSpPr>
          <p:cNvPr id="63491" name="Содержимое 2"/>
          <p:cNvSpPr>
            <a:spLocks noGrp="1"/>
          </p:cNvSpPr>
          <p:nvPr>
            <p:ph idx="1"/>
          </p:nvPr>
        </p:nvSpPr>
        <p:spPr>
          <a:xfrm>
            <a:off x="214313" y="1412776"/>
            <a:ext cx="8822183" cy="5302349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dirty="0" err="1" smtClean="0"/>
              <a:t>Внесемейное</a:t>
            </a:r>
            <a:r>
              <a:rPr lang="ru-RU" sz="2800" dirty="0" smtClean="0"/>
              <a:t> межличностное взаимодействие</a:t>
            </a:r>
          </a:p>
          <a:p>
            <a:pPr eaLnBrk="1" hangingPunct="1"/>
            <a:r>
              <a:rPr lang="ru-RU" sz="2800" dirty="0" smtClean="0"/>
              <a:t>Факторы риска, действующие в школе</a:t>
            </a:r>
          </a:p>
          <a:p>
            <a:pPr eaLnBrk="1" hangingPunct="1"/>
            <a:r>
              <a:rPr lang="ru-RU" sz="2800" dirty="0" smtClean="0"/>
              <a:t>Условия места жительства</a:t>
            </a:r>
          </a:p>
          <a:p>
            <a:pPr eaLnBrk="1" hangingPunct="1"/>
            <a:r>
              <a:rPr lang="ru-RU" sz="2800" dirty="0" smtClean="0"/>
              <a:t>Духовно-нравственное состояние общества, традиции, культура, религия</a:t>
            </a:r>
          </a:p>
          <a:p>
            <a:pPr eaLnBrk="1" hangingPunct="1"/>
            <a:r>
              <a:rPr lang="ru-RU" sz="2800" dirty="0" smtClean="0"/>
              <a:t>Факторы информационного поля</a:t>
            </a:r>
          </a:p>
          <a:p>
            <a:pPr eaLnBrk="1" hangingPunct="1"/>
            <a:r>
              <a:rPr lang="ru-RU" sz="2800" dirty="0" smtClean="0"/>
              <a:t>Доступность ПАВ</a:t>
            </a:r>
          </a:p>
          <a:p>
            <a:pPr eaLnBrk="1" hangingPunct="1"/>
            <a:r>
              <a:rPr lang="ru-RU" sz="2800" dirty="0" smtClean="0"/>
              <a:t>Фактор наличия альтернативы</a:t>
            </a:r>
          </a:p>
          <a:p>
            <a:pPr eaLnBrk="1" hangingPunct="1"/>
            <a:r>
              <a:rPr lang="ru-RU" sz="2800" dirty="0" smtClean="0"/>
              <a:t>Доступность специализированной помощи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17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5" y="714375"/>
            <a:ext cx="8715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prstClr val="white"/>
                </a:solidFill>
              </a:rPr>
              <a:t>Влияние группы сверстников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2875" y="1928813"/>
            <a:ext cx="2857500" cy="1071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Героизация образа человека, </a:t>
            </a:r>
          </a:p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употребляющего ПАВ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2875" y="3500438"/>
            <a:ext cx="5786438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Ожидание подростком похвалы за употребление ПАВ, продвижения в иерархии группы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43250" y="1928813"/>
            <a:ext cx="2786063" cy="1071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Употребление ПАВ неформальным лидером, </a:t>
            </a:r>
          </a:p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«авторитетным» лицом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72188" y="1928813"/>
            <a:ext cx="2786062" cy="107156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Насильственное склонение к употреблению ПАВ</a:t>
            </a:r>
          </a:p>
        </p:txBody>
      </p:sp>
      <p:sp>
        <p:nvSpPr>
          <p:cNvPr id="9" name="Овал 8"/>
          <p:cNvSpPr/>
          <p:nvPr/>
        </p:nvSpPr>
        <p:spPr>
          <a:xfrm>
            <a:off x="285750" y="5357813"/>
            <a:ext cx="8643938" cy="10715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prstClr val="white"/>
                </a:solidFill>
              </a:rPr>
              <a:t>Употребление ПАВ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072188" y="3500438"/>
            <a:ext cx="2786062" cy="100012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</a:rPr>
              <a:t>Невозможность противостоять давлению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1428750" y="1428750"/>
            <a:ext cx="214313" cy="500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2714625" y="4500563"/>
            <a:ext cx="428625" cy="857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7143750" y="4500563"/>
            <a:ext cx="500063" cy="928687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4429125" y="1428750"/>
            <a:ext cx="214313" cy="500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7358063" y="1428750"/>
            <a:ext cx="214312" cy="500063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7358063" y="3000375"/>
            <a:ext cx="214312" cy="500063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4429125" y="3000375"/>
            <a:ext cx="214313" cy="500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1428750" y="3000375"/>
            <a:ext cx="214313" cy="500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4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7786742" cy="107155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Факторы риска, действующие в школе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285875"/>
            <a:ext cx="7786688" cy="5357813"/>
          </a:xfrm>
        </p:spPr>
        <p:txBody>
          <a:bodyPr/>
          <a:lstStyle/>
          <a:p>
            <a:pPr eaLnBrk="1" hangingPunct="1"/>
            <a:r>
              <a:rPr lang="ru-RU" dirty="0" smtClean="0"/>
              <a:t>Частая смена школ</a:t>
            </a:r>
          </a:p>
          <a:p>
            <a:pPr eaLnBrk="1" hangingPunct="1"/>
            <a:r>
              <a:rPr lang="ru-RU" dirty="0" smtClean="0"/>
              <a:t>Плохая успеваемость</a:t>
            </a:r>
          </a:p>
          <a:p>
            <a:pPr eaLnBrk="1" hangingPunct="1"/>
            <a:r>
              <a:rPr lang="ru-RU" dirty="0" smtClean="0"/>
              <a:t>Конфликты с учителями и администрацией</a:t>
            </a:r>
          </a:p>
          <a:p>
            <a:pPr eaLnBrk="1" hangingPunct="1"/>
            <a:r>
              <a:rPr lang="ru-RU" dirty="0" smtClean="0"/>
              <a:t>Навешивание подросткам ярлыков «трудных»</a:t>
            </a:r>
          </a:p>
          <a:p>
            <a:pPr eaLnBrk="1" hangingPunct="1"/>
            <a:r>
              <a:rPr lang="ru-RU" dirty="0" smtClean="0"/>
              <a:t>Неадекватные требования</a:t>
            </a:r>
          </a:p>
          <a:p>
            <a:pPr eaLnBrk="1" hangingPunct="1"/>
            <a:r>
              <a:rPr lang="ru-RU" dirty="0" smtClean="0"/>
              <a:t>Неопределенная позиция и некомпетентность педагогов в вопросах наркомании и ее профилактики</a:t>
            </a:r>
          </a:p>
          <a:p>
            <a:pPr eaLnBrk="1" hangingPunct="1"/>
            <a:r>
              <a:rPr lang="ru-RU" dirty="0" smtClean="0"/>
              <a:t>Незнание или нежелание признавать факты употребления/распространения ПАВ в школе</a:t>
            </a:r>
          </a:p>
        </p:txBody>
      </p:sp>
    </p:spTree>
    <p:extLst>
      <p:ext uri="{BB962C8B-B14F-4D97-AF65-F5344CB8AC3E}">
        <p14:creationId xmlns:p14="http://schemas.microsoft.com/office/powerpoint/2010/main" val="416566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SLIDE_TITLE" val="Классификация факторов риска наркотизации Минздрава РФ"/>
  <p:tag name="GENSWF_ADVANCE_TIME" val="95.82"/>
  <p:tag name="ISPRING_SLIDE_INDENT_LEVEL" val="0"/>
  <p:tag name="ISPRING_SLIDE_ID" val="{E32CB3FC-F138-401E-BCDF-5F9367358516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150.158"/>
  <p:tag name="ISPRING_CUSTOM_TIMING_USED" val="1"/>
  <p:tag name="ISPRING_SLIDE_ID" val="{D583D2D1-57F9-4FA1-9515-B51020262B7D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228.01"/>
  <p:tag name="TIMING" val="|6.21|30.178|13.616|35.677|4.556|13.993|55.298|12.632|16.304"/>
  <p:tag name="ISPRING_CUSTOM_TIMING_USED" val="1"/>
  <p:tag name="ISPRING_SLIDE_ID" val="{5BF6C045-68F9-4E05-85A8-184CF4A51FBA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123.589"/>
  <p:tag name="TIMING" val="|1.367|39.063|2.919|32.9"/>
  <p:tag name="ISPRING_SLIDE_ID" val="{656C1332-036B-432C-B4A5-949D560CD8C5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63.898"/>
  <p:tag name="ISPRING_SLIDE_ID" val="{44FA0676-308D-496C-BBA9-8554CD5B509E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155CC7CB-BF02-459B-A5F4-8E7962A25A9B}"/>
  <p:tag name="GENSWF_ADVANCE_TIME" val="36.178"/>
  <p:tag name="ISPRING_CUSTOM_TIMING_USED" val="1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>
    <a:extraClrScheme>
      <a:clrScheme name="Изящная 1">
        <a:dk1>
          <a:srgbClr val="000000"/>
        </a:dk1>
        <a:lt1>
          <a:srgbClr val="FFFFFF"/>
        </a:lt1>
        <a:dk2>
          <a:srgbClr val="B13F9A"/>
        </a:dk2>
        <a:lt2>
          <a:srgbClr val="F4E7ED"/>
        </a:lt2>
        <a:accent1>
          <a:srgbClr val="B83D68"/>
        </a:accent1>
        <a:accent2>
          <a:srgbClr val="AC66BB"/>
        </a:accent2>
        <a:accent3>
          <a:srgbClr val="FFFFFF"/>
        </a:accent3>
        <a:accent4>
          <a:srgbClr val="000000"/>
        </a:accent4>
        <a:accent5>
          <a:srgbClr val="D8AFB9"/>
        </a:accent5>
        <a:accent6>
          <a:srgbClr val="9B5CA9"/>
        </a:accent6>
        <a:hlink>
          <a:srgbClr val="FFDE66"/>
        </a:hlink>
        <a:folHlink>
          <a:srgbClr val="D490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зящная 2">
        <a:dk1>
          <a:srgbClr val="5C1F00"/>
        </a:dk1>
        <a:lt1>
          <a:srgbClr val="FFFFFF"/>
        </a:lt1>
        <a:dk2>
          <a:srgbClr val="CC66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E2B8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зящная 3">
        <a:dk1>
          <a:srgbClr val="5C1F00"/>
        </a:dk1>
        <a:lt1>
          <a:srgbClr val="FFFFFF"/>
        </a:lt1>
        <a:dk2>
          <a:srgbClr val="B2AB1A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D5D2AB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зящная 4">
        <a:dk1>
          <a:srgbClr val="5C1F00"/>
        </a:dk1>
        <a:lt1>
          <a:srgbClr val="FFFFFF"/>
        </a:lt1>
        <a:dk2>
          <a:srgbClr val="8F8915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6C4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зящная 5">
        <a:dk1>
          <a:srgbClr val="5C1F00"/>
        </a:dk1>
        <a:lt1>
          <a:srgbClr val="FFFFFF"/>
        </a:lt1>
        <a:dk2>
          <a:srgbClr val="7D7A1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BFBE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зящная 6">
        <a:dk1>
          <a:srgbClr val="5C1F00"/>
        </a:dk1>
        <a:lt1>
          <a:srgbClr val="FFFFFF"/>
        </a:lt1>
        <a:dk2>
          <a:srgbClr val="9DAD03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CD3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зящная 7">
        <a:dk1>
          <a:srgbClr val="5C1F00"/>
        </a:dk1>
        <a:lt1>
          <a:srgbClr val="FFFFFF"/>
        </a:lt1>
        <a:dk2>
          <a:srgbClr val="7E8B03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C4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зящная 8">
        <a:dk1>
          <a:srgbClr val="5C1F00"/>
        </a:dk1>
        <a:lt1>
          <a:srgbClr val="FFFFFF"/>
        </a:lt1>
        <a:dk2>
          <a:srgbClr val="746602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BCB8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зящная 9">
        <a:dk1>
          <a:srgbClr val="5C1F00"/>
        </a:dk1>
        <a:lt1>
          <a:srgbClr val="FFFFFF"/>
        </a:lt1>
        <a:dk2>
          <a:srgbClr val="8A6D04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4B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зящная 10">
        <a:dk1>
          <a:srgbClr val="5C1F00"/>
        </a:dk1>
        <a:lt1>
          <a:srgbClr val="FFFFFF"/>
        </a:lt1>
        <a:dk2>
          <a:srgbClr val="9E6704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CB8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зящная 11">
        <a:dk1>
          <a:srgbClr val="5C1F00"/>
        </a:dk1>
        <a:lt1>
          <a:srgbClr val="FFFFFF"/>
        </a:lt1>
        <a:dk2>
          <a:srgbClr val="8E5D04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6B6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зящная 12">
        <a:dk1>
          <a:srgbClr val="5C1F00"/>
        </a:dk1>
        <a:lt1>
          <a:srgbClr val="FFFFFF"/>
        </a:lt1>
        <a:dk2>
          <a:srgbClr val="7E5204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B3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ма Office 2">
        <a:dk1>
          <a:srgbClr val="5C1F00"/>
        </a:dk1>
        <a:lt1>
          <a:srgbClr val="FFFFFF"/>
        </a:lt1>
        <a:dk2>
          <a:srgbClr val="CC66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E2B8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ма Office 3">
        <a:dk1>
          <a:srgbClr val="5C1F00"/>
        </a:dk1>
        <a:lt1>
          <a:srgbClr val="FFFFFF"/>
        </a:lt1>
        <a:dk2>
          <a:srgbClr val="B2AB1A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D5D2AB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ма Office 4">
        <a:dk1>
          <a:srgbClr val="5C1F00"/>
        </a:dk1>
        <a:lt1>
          <a:srgbClr val="FFFFFF"/>
        </a:lt1>
        <a:dk2>
          <a:srgbClr val="8F8915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6C4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ма Office 5">
        <a:dk1>
          <a:srgbClr val="5C1F00"/>
        </a:dk1>
        <a:lt1>
          <a:srgbClr val="FFFFFF"/>
        </a:lt1>
        <a:dk2>
          <a:srgbClr val="7D7A1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BFBE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ма Office 6">
        <a:dk1>
          <a:srgbClr val="5C1F00"/>
        </a:dk1>
        <a:lt1>
          <a:srgbClr val="FFFFFF"/>
        </a:lt1>
        <a:dk2>
          <a:srgbClr val="9DAD03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CD3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ма Office 7">
        <a:dk1>
          <a:srgbClr val="5C1F00"/>
        </a:dk1>
        <a:lt1>
          <a:srgbClr val="FFFFFF"/>
        </a:lt1>
        <a:dk2>
          <a:srgbClr val="7E8B03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C4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ма Office 8">
        <a:dk1>
          <a:srgbClr val="5C1F00"/>
        </a:dk1>
        <a:lt1>
          <a:srgbClr val="FFFFFF"/>
        </a:lt1>
        <a:dk2>
          <a:srgbClr val="746602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BCB8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ма Office 9">
        <a:dk1>
          <a:srgbClr val="5C1F00"/>
        </a:dk1>
        <a:lt1>
          <a:srgbClr val="FFFFFF"/>
        </a:lt1>
        <a:dk2>
          <a:srgbClr val="8A6D04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4B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ма Office 10">
        <a:dk1>
          <a:srgbClr val="5C1F00"/>
        </a:dk1>
        <a:lt1>
          <a:srgbClr val="FFFFFF"/>
        </a:lt1>
        <a:dk2>
          <a:srgbClr val="9E6704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CB8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ма Office 11">
        <a:dk1>
          <a:srgbClr val="5C1F00"/>
        </a:dk1>
        <a:lt1>
          <a:srgbClr val="FFFFFF"/>
        </a:lt1>
        <a:dk2>
          <a:srgbClr val="8E5D04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6B6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ма Office 12">
        <a:dk1>
          <a:srgbClr val="5C1F00"/>
        </a:dk1>
        <a:lt1>
          <a:srgbClr val="FFFFFF"/>
        </a:lt1>
        <a:dk2>
          <a:srgbClr val="7E5204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B3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2724</Words>
  <Application>Microsoft Office PowerPoint</Application>
  <PresentationFormat>Экран (4:3)</PresentationFormat>
  <Paragraphs>290</Paragraphs>
  <Slides>30</Slides>
  <Notes>25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30</vt:i4>
      </vt:variant>
    </vt:vector>
  </HeadingPairs>
  <TitlesOfParts>
    <vt:vector size="36" baseType="lpstr">
      <vt:lpstr>Тема Office</vt:lpstr>
      <vt:lpstr>5_Изящная</vt:lpstr>
      <vt:lpstr>12_Тема Office</vt:lpstr>
      <vt:lpstr>1_Тема Office</vt:lpstr>
      <vt:lpstr>2_Тема Office</vt:lpstr>
      <vt:lpstr>3_Тема Office</vt:lpstr>
      <vt:lpstr>Факторы риска злоупотребления психоактивными веществами. Междисциплинарная концепция наркопредрасположенности</vt:lpstr>
      <vt:lpstr>НАРКОПРЕДРАСПОЛОЖЕННОСТЬ</vt:lpstr>
      <vt:lpstr>Презентация PowerPoint</vt:lpstr>
      <vt:lpstr>Биологические факторы риска</vt:lpstr>
      <vt:lpstr>Психологические факторы риска</vt:lpstr>
      <vt:lpstr>Семейные факторы риска</vt:lpstr>
      <vt:lpstr>Факторы внесемейного окружения</vt:lpstr>
      <vt:lpstr>Презентация PowerPoint</vt:lpstr>
      <vt:lpstr>Факторы риска, действующие в школе</vt:lpstr>
      <vt:lpstr>Факторы места жительства</vt:lpstr>
      <vt:lpstr>Состояние общества</vt:lpstr>
      <vt:lpstr>Факторы информационного поля</vt:lpstr>
      <vt:lpstr>НАРКОПРЕДРАСПОЛОЖЕННОСТЬ - результат воздействия на человека факторов, способных повлиять на вероятность как разового или эпизодического употребления психоактивных веществ, так и возникновения зависимости от них</vt:lpstr>
      <vt:lpstr>Пандемия COVID-19 –  новые медико-социальные условия</vt:lpstr>
      <vt:lpstr>Здоровый образ жизни</vt:lpstr>
      <vt:lpstr>Программа исследования</vt:lpstr>
      <vt:lpstr>Сферы образа жизни подростков 14 – 17 лет  с негативными изменениями</vt:lpstr>
      <vt:lpstr>Сферы образа жизни подростков 14 – 17 лет  с позитивными изменениями</vt:lpstr>
      <vt:lpstr>Оценка изменений образа жизни  молодежи 18 – 24 лет </vt:lpstr>
      <vt:lpstr>Оценка изменений образа жизни  молодежи 25 - 35 лет </vt:lpstr>
      <vt:lpstr>Обобщенная оценка характера изменений  по сферам образа жизни молодежи</vt:lpstr>
      <vt:lpstr>Оценка изменения внимания подростков и молодежи к своему здоровью в период пандемии</vt:lpstr>
      <vt:lpstr>Выводы</vt:lpstr>
      <vt:lpstr>Программа исследования</vt:lpstr>
      <vt:lpstr>Социальные факторы с выявленным преобладанием негативных тенденций</vt:lpstr>
      <vt:lpstr>Психологические и личностные факторы с выявленным преобладанием негативных тенденций</vt:lpstr>
      <vt:lpstr>Социальные факторы с выявленным преобладанием нейтральных и позитивных тенденций</vt:lpstr>
      <vt:lpstr>Психологические и личностные факторы с выявленным преобладанием нейтральных и позитивных тенденций</vt:lpstr>
      <vt:lpstr>Выводы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Факторы риска злоупотребления психоактивными веществами. Междисциплинарная концепция наркопредрасположенности</dc:title>
  <dc:creator>User</dc:creator>
  <cp:lastModifiedBy>User</cp:lastModifiedBy>
  <cp:revision>2</cp:revision>
  <dcterms:created xsi:type="dcterms:W3CDTF">2023-05-30T10:03:17Z</dcterms:created>
  <dcterms:modified xsi:type="dcterms:W3CDTF">2023-05-30T10:10:10Z</dcterms:modified>
</cp:coreProperties>
</file>